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Asap Condensed"/>
      <p:regular r:id="rId30"/>
      <p:bold r:id="rId31"/>
      <p:italic r:id="rId32"/>
      <p:boldItalic r:id="rId33"/>
    </p:embeddedFont>
    <p:embeddedFont>
      <p:font typeface="Asap Condensed Medium"/>
      <p:regular r:id="rId34"/>
      <p:bold r:id="rId35"/>
      <p:italic r:id="rId36"/>
      <p:boldItalic r:id="rId37"/>
    </p:embeddedFont>
    <p:embeddedFont>
      <p:font typeface="Asap Condensed ExtraBold"/>
      <p:bold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sapCondensed-bold.fntdata"/><Relationship Id="rId30" Type="http://schemas.openxmlformats.org/officeDocument/2006/relationships/font" Target="fonts/AsapCondensed-regular.fntdata"/><Relationship Id="rId11" Type="http://schemas.openxmlformats.org/officeDocument/2006/relationships/slide" Target="slides/slide6.xml"/><Relationship Id="rId33" Type="http://schemas.openxmlformats.org/officeDocument/2006/relationships/font" Target="fonts/AsapCondensed-boldItalic.fntdata"/><Relationship Id="rId10" Type="http://schemas.openxmlformats.org/officeDocument/2006/relationships/slide" Target="slides/slide5.xml"/><Relationship Id="rId32" Type="http://schemas.openxmlformats.org/officeDocument/2006/relationships/font" Target="fonts/AsapCondensed-italic.fntdata"/><Relationship Id="rId13" Type="http://schemas.openxmlformats.org/officeDocument/2006/relationships/slide" Target="slides/slide8.xml"/><Relationship Id="rId35" Type="http://schemas.openxmlformats.org/officeDocument/2006/relationships/font" Target="fonts/AsapCondensedMedium-bold.fntdata"/><Relationship Id="rId12" Type="http://schemas.openxmlformats.org/officeDocument/2006/relationships/slide" Target="slides/slide7.xml"/><Relationship Id="rId34" Type="http://schemas.openxmlformats.org/officeDocument/2006/relationships/font" Target="fonts/AsapCondensedMedium-regular.fntdata"/><Relationship Id="rId15" Type="http://schemas.openxmlformats.org/officeDocument/2006/relationships/slide" Target="slides/slide10.xml"/><Relationship Id="rId37" Type="http://schemas.openxmlformats.org/officeDocument/2006/relationships/font" Target="fonts/AsapCondensed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AsapCondensedMedium-italic.fntdata"/><Relationship Id="rId17" Type="http://schemas.openxmlformats.org/officeDocument/2006/relationships/slide" Target="slides/slide12.xml"/><Relationship Id="rId39" Type="http://schemas.openxmlformats.org/officeDocument/2006/relationships/font" Target="fonts/AsapCondensedExtraBold-boldItalic.fntdata"/><Relationship Id="rId16" Type="http://schemas.openxmlformats.org/officeDocument/2006/relationships/slide" Target="slides/slide11.xml"/><Relationship Id="rId38" Type="http://schemas.openxmlformats.org/officeDocument/2006/relationships/font" Target="fonts/AsapCondensedExtra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96259d733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96259d733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596259d733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596259d733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96259d733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596259d733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96259d733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596259d733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596259d733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596259d733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96259d733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596259d733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9a85cf67f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59a85cf67f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9a85cf67f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59a85cf67f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59a85cf67f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59a85cf67f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59bceb5ac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59bceb5ac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59a85cf67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59a85cf67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59a85cf67f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59a85cf67f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59a85cf67f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59a85cf67f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59bceb5ac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59bceb5ac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59bceb5ac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59bceb5ac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59a85cf67f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59a85cf67f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59a85cf67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59a85cf67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596259d8c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596259d8c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96259d733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596259d733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96259d733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596259d733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96259d733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96259d733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96259d733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596259d733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96259d733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96259d733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Relationship Id="rId6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10" Type="http://schemas.openxmlformats.org/officeDocument/2006/relationships/image" Target="../media/image20.png"/><Relationship Id="rId9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Relationship Id="rId7" Type="http://schemas.openxmlformats.org/officeDocument/2006/relationships/image" Target="../media/image16.png"/><Relationship Id="rId8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16.png"/><Relationship Id="rId8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10" Type="http://schemas.openxmlformats.org/officeDocument/2006/relationships/image" Target="../media/image27.png"/><Relationship Id="rId9" Type="http://schemas.openxmlformats.org/officeDocument/2006/relationships/image" Target="../media/image26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6.png"/><Relationship Id="rId11" Type="http://schemas.openxmlformats.org/officeDocument/2006/relationships/slide" Target="/ppt/slides/slide12.xml"/><Relationship Id="rId10" Type="http://schemas.openxmlformats.org/officeDocument/2006/relationships/slide" Target="/ppt/slides/slide11.xml"/><Relationship Id="rId9" Type="http://schemas.openxmlformats.org/officeDocument/2006/relationships/slide" Target="/ppt/slides/slide10.xml"/><Relationship Id="rId5" Type="http://schemas.openxmlformats.org/officeDocument/2006/relationships/slide" Target="/ppt/slides/slide7.xml"/><Relationship Id="rId6" Type="http://schemas.openxmlformats.org/officeDocument/2006/relationships/slide" Target="/ppt/slides/slide7.xml"/><Relationship Id="rId7" Type="http://schemas.openxmlformats.org/officeDocument/2006/relationships/slide" Target="/ppt/slides/slide8.xml"/><Relationship Id="rId8" Type="http://schemas.openxmlformats.org/officeDocument/2006/relationships/slide" Target="/ppt/slides/slide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14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8725" y="361938"/>
            <a:ext cx="12287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7150"/>
            <a:ext cx="8157000" cy="1009800"/>
          </a:xfrm>
          <a:prstGeom prst="rect">
            <a:avLst/>
          </a:prstGeom>
          <a:effectLst>
            <a:outerShdw blurRad="85725" rotWithShape="0" algn="bl" dir="5460000" dist="66675">
              <a:srgbClr val="000000">
                <a:alpha val="6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5B0F00"/>
                </a:solidFill>
              </a:rPr>
              <a:t>MILDRED</a:t>
            </a:r>
            <a:endParaRPr b="1">
              <a:solidFill>
                <a:srgbClr val="5B0F00"/>
              </a:solidFill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852925"/>
            <a:ext cx="8157000" cy="642600"/>
          </a:xfrm>
          <a:prstGeom prst="rect">
            <a:avLst/>
          </a:prstGeom>
          <a:noFill/>
          <a:effectLst>
            <a:outerShdw blurRad="57150" rotWithShape="0" algn="bl" dir="5220000" dist="38100">
              <a:srgbClr val="000000">
                <a:alpha val="6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783F04"/>
                </a:solidFill>
              </a:rPr>
              <a:t>“Força generosa”</a:t>
            </a:r>
            <a:endParaRPr b="1" sz="2100">
              <a:solidFill>
                <a:srgbClr val="783F04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3317100" y="2571750"/>
            <a:ext cx="2509798" cy="2509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2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31000"/>
              </a:srgbClr>
            </a:outerShdw>
          </a:effectLst>
        </p:spPr>
      </p:pic>
      <p:pic>
        <p:nvPicPr>
          <p:cNvPr id="219" name="Google Shape;219;p22"/>
          <p:cNvPicPr preferRelativeResize="0"/>
          <p:nvPr/>
        </p:nvPicPr>
        <p:blipFill rotWithShape="1">
          <a:blip r:embed="rId4">
            <a:alphaModFix/>
          </a:blip>
          <a:srcRect b="0" l="6779" r="7516" t="4924"/>
          <a:stretch/>
        </p:blipFill>
        <p:spPr>
          <a:xfrm>
            <a:off x="5300350" y="845575"/>
            <a:ext cx="3843650" cy="429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 rotWithShape="1">
          <a:blip r:embed="rId5">
            <a:alphaModFix/>
          </a:blip>
          <a:srcRect b="2465" l="10262" r="9500" t="4128"/>
          <a:stretch/>
        </p:blipFill>
        <p:spPr>
          <a:xfrm>
            <a:off x="3270525" y="2352100"/>
            <a:ext cx="2029900" cy="27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 txBox="1"/>
          <p:nvPr>
            <p:ph idx="1" type="body"/>
          </p:nvPr>
        </p:nvSpPr>
        <p:spPr>
          <a:xfrm>
            <a:off x="311700" y="1017725"/>
            <a:ext cx="7230600" cy="39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O </a:t>
            </a:r>
            <a:r>
              <a:rPr b="1" lang="pt-BR" sz="15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CAVALEIRO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-  Um dos avatares aprimorados, essa se peça move em “L”, usando-se de duas casas num sentido e uma no sentido perpendicular ao inicial, 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restringindo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-se apenas à vertical e à horizontal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Movimentação: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Anda em “L”, sendo 2 casas num sentido, seguidas de 1 nova casa </a:t>
            </a:r>
            <a:b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</a:b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perpendicular ao seu movimento inicial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Ataques: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Apenas na última casa em seu deslocamento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Classe: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nível 2     /     Defesa +2     /     Poder +2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5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Valor: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3 pontos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  <p:sp>
        <p:nvSpPr>
          <p:cNvPr id="222" name="Google Shape;222;p22"/>
          <p:cNvSpPr/>
          <p:nvPr/>
        </p:nvSpPr>
        <p:spPr>
          <a:xfrm>
            <a:off x="9525" y="476250"/>
            <a:ext cx="9144000" cy="1143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2"/>
          <p:cNvSpPr txBox="1"/>
          <p:nvPr>
            <p:ph type="title"/>
          </p:nvPr>
        </p:nvSpPr>
        <p:spPr>
          <a:xfrm>
            <a:off x="159300" y="140225"/>
            <a:ext cx="8520600" cy="450300"/>
          </a:xfrm>
          <a:prstGeom prst="rect">
            <a:avLst/>
          </a:prstGeom>
          <a:effectLst>
            <a:outerShdw blurRad="57150" rotWithShape="0" algn="bl" dir="5400000" dist="47625">
              <a:srgbClr val="000000">
                <a:alpha val="6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5B0F00"/>
                </a:solidFill>
              </a:rPr>
              <a:t>CAVALEIRO</a:t>
            </a:r>
            <a:endParaRPr b="1">
              <a:solidFill>
                <a:srgbClr val="5B0F00"/>
              </a:solidFill>
            </a:endParaRPr>
          </a:p>
        </p:txBody>
      </p:sp>
      <p:pic>
        <p:nvPicPr>
          <p:cNvPr id="224" name="Google Shape;22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2875" y="140225"/>
            <a:ext cx="449419" cy="450299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  <p:pic>
        <p:nvPicPr>
          <p:cNvPr id="225" name="Google Shape;22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4625" y="140225"/>
            <a:ext cx="449419" cy="450299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31000"/>
              </a:srgbClr>
            </a:outerShdw>
          </a:effectLst>
        </p:spPr>
      </p:pic>
      <p:sp>
        <p:nvSpPr>
          <p:cNvPr id="231" name="Google Shape;231;p23"/>
          <p:cNvSpPr/>
          <p:nvPr/>
        </p:nvSpPr>
        <p:spPr>
          <a:xfrm>
            <a:off x="9525" y="476250"/>
            <a:ext cx="9144000" cy="1143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"/>
          <p:cNvSpPr txBox="1"/>
          <p:nvPr>
            <p:ph type="title"/>
          </p:nvPr>
        </p:nvSpPr>
        <p:spPr>
          <a:xfrm>
            <a:off x="159300" y="140225"/>
            <a:ext cx="8520600" cy="450300"/>
          </a:xfrm>
          <a:prstGeom prst="rect">
            <a:avLst/>
          </a:prstGeom>
          <a:effectLst>
            <a:outerShdw blurRad="57150" rotWithShape="0" algn="bl" dir="5400000" dist="66675">
              <a:srgbClr val="000000">
                <a:alpha val="6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5B0F00"/>
                </a:solidFill>
              </a:rPr>
              <a:t>RAINHA</a:t>
            </a:r>
            <a:endParaRPr b="1">
              <a:solidFill>
                <a:srgbClr val="5B0F00"/>
              </a:solidFill>
            </a:endParaRPr>
          </a:p>
        </p:txBody>
      </p:sp>
      <p:pic>
        <p:nvPicPr>
          <p:cNvPr id="233" name="Google Shape;233;p23"/>
          <p:cNvPicPr preferRelativeResize="0"/>
          <p:nvPr/>
        </p:nvPicPr>
        <p:blipFill rotWithShape="1">
          <a:blip r:embed="rId4">
            <a:alphaModFix/>
          </a:blip>
          <a:srcRect b="4261" l="2457" r="5137" t="2698"/>
          <a:stretch/>
        </p:blipFill>
        <p:spPr>
          <a:xfrm>
            <a:off x="5524611" y="590550"/>
            <a:ext cx="3619388" cy="455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 rotWithShape="1">
          <a:blip r:embed="rId5">
            <a:alphaModFix/>
          </a:blip>
          <a:srcRect b="3484" l="14897" r="2838" t="0"/>
          <a:stretch/>
        </p:blipFill>
        <p:spPr>
          <a:xfrm>
            <a:off x="5344025" y="1586200"/>
            <a:ext cx="1728325" cy="35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2875" y="140225"/>
            <a:ext cx="449419" cy="450299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  <p:pic>
        <p:nvPicPr>
          <p:cNvPr id="236" name="Google Shape;23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4625" y="140225"/>
            <a:ext cx="449419" cy="450299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  <p:pic>
        <p:nvPicPr>
          <p:cNvPr id="237" name="Google Shape;2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6375" y="140225"/>
            <a:ext cx="449419" cy="450299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  <p:sp>
        <p:nvSpPr>
          <p:cNvPr id="238" name="Google Shape;238;p23"/>
          <p:cNvSpPr txBox="1"/>
          <p:nvPr>
            <p:ph idx="1" type="body"/>
          </p:nvPr>
        </p:nvSpPr>
        <p:spPr>
          <a:xfrm>
            <a:off x="311700" y="1017725"/>
            <a:ext cx="8520600" cy="39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A </a:t>
            </a:r>
            <a:r>
              <a:rPr b="1" lang="pt-BR" sz="15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RAINH</a:t>
            </a:r>
            <a:r>
              <a:rPr b="1" lang="pt-BR" sz="15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A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- Um dos avatares aprimorados, essa peça poderá se locomover tanto </a:t>
            </a:r>
            <a:b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</a:b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horizontalmente quanto verticalmente e nas diagonais com limites de até 5 casas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Movimentação: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Andar até 5 casas em qualquer sentido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Ataques: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Qualquer sentido, sem desvios, desde que não haja 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nenhuma peça amiga em seu caminho; e finaliza o percurso/turno 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ao confrontar uma peça inimiga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Classe: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nível 3     /     Defesa: 3     /     Poder: +3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5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Valor: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6 pontos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4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31000"/>
              </a:srgbClr>
            </a:outerShdw>
          </a:effectLst>
        </p:spPr>
      </p:pic>
      <p:sp>
        <p:nvSpPr>
          <p:cNvPr id="244" name="Google Shape;244;p24"/>
          <p:cNvSpPr/>
          <p:nvPr/>
        </p:nvSpPr>
        <p:spPr>
          <a:xfrm>
            <a:off x="9525" y="476250"/>
            <a:ext cx="9144000" cy="1143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4"/>
          <p:cNvSpPr txBox="1"/>
          <p:nvPr>
            <p:ph type="title"/>
          </p:nvPr>
        </p:nvSpPr>
        <p:spPr>
          <a:xfrm>
            <a:off x="159300" y="140225"/>
            <a:ext cx="8520600" cy="450300"/>
          </a:xfrm>
          <a:prstGeom prst="rect">
            <a:avLst/>
          </a:prstGeom>
          <a:effectLst>
            <a:outerShdw blurRad="57150" rotWithShape="0" algn="bl" dir="5400000" dist="57150">
              <a:srgbClr val="000000">
                <a:alpha val="6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5B0F00"/>
                </a:solidFill>
              </a:rPr>
              <a:t>REI</a:t>
            </a:r>
            <a:endParaRPr b="1">
              <a:solidFill>
                <a:srgbClr val="5B0F00"/>
              </a:solidFill>
            </a:endParaRPr>
          </a:p>
        </p:txBody>
      </p:sp>
      <p:pic>
        <p:nvPicPr>
          <p:cNvPr id="246" name="Google Shape;246;p24"/>
          <p:cNvPicPr preferRelativeResize="0"/>
          <p:nvPr/>
        </p:nvPicPr>
        <p:blipFill rotWithShape="1">
          <a:blip r:embed="rId4">
            <a:alphaModFix/>
          </a:blip>
          <a:srcRect b="0" l="0" r="2343" t="0"/>
          <a:stretch/>
        </p:blipFill>
        <p:spPr>
          <a:xfrm>
            <a:off x="6684876" y="590550"/>
            <a:ext cx="2459125" cy="45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 rotWithShape="1">
          <a:blip r:embed="rId5">
            <a:alphaModFix/>
          </a:blip>
          <a:srcRect b="17801" l="15505" r="12541" t="2725"/>
          <a:stretch/>
        </p:blipFill>
        <p:spPr>
          <a:xfrm>
            <a:off x="4924650" y="2362900"/>
            <a:ext cx="2115675" cy="27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2875" y="140225"/>
            <a:ext cx="449419" cy="450299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  <p:pic>
        <p:nvPicPr>
          <p:cNvPr id="249" name="Google Shape;24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4625" y="140225"/>
            <a:ext cx="449419" cy="450299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  <p:pic>
        <p:nvPicPr>
          <p:cNvPr id="250" name="Google Shape;25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6375" y="140225"/>
            <a:ext cx="449419" cy="450299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  <p:pic>
        <p:nvPicPr>
          <p:cNvPr id="251" name="Google Shape;25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8125" y="140225"/>
            <a:ext cx="449419" cy="450299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  <p:sp>
        <p:nvSpPr>
          <p:cNvPr id="252" name="Google Shape;25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O </a:t>
            </a:r>
            <a:r>
              <a:rPr b="1" lang="pt-BR" sz="15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REI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- O Avatar “principal” no contexto de comando do time. Primeiro avatar </a:t>
            </a:r>
            <a:b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</a:b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aprimorado que o jogador irá adquirir, capaz de andar para qualquer sentido e é o avatar </a:t>
            </a:r>
            <a:b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</a:b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mais valioso do tabuleiro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Movimentação: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andar até duas casas em qualquer sentido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Ataques: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em qualquer sentido; tem seu percurso turno finalizado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ao confrontar uma peça inimiga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Classe: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nível 4     /     Defesa: 2     /     Poder: +2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5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Valor: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10 pontos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5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1428750" y="-750"/>
            <a:ext cx="77152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5"/>
          <p:cNvSpPr/>
          <p:nvPr/>
        </p:nvSpPr>
        <p:spPr>
          <a:xfrm>
            <a:off x="9525" y="781050"/>
            <a:ext cx="9144000" cy="46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57150">
              <a:srgbClr val="000000">
                <a:alpha val="6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5B0F00"/>
                </a:solidFill>
              </a:rPr>
              <a:t>COMBINANDO ITENS</a:t>
            </a:r>
            <a:endParaRPr b="1">
              <a:solidFill>
                <a:srgbClr val="5B0F00"/>
              </a:solidFill>
            </a:endParaRPr>
          </a:p>
        </p:txBody>
      </p:sp>
      <p:sp>
        <p:nvSpPr>
          <p:cNvPr id="260" name="Google Shape;260;p25"/>
          <p:cNvSpPr txBox="1"/>
          <p:nvPr>
            <p:ph idx="1" type="body"/>
          </p:nvPr>
        </p:nvSpPr>
        <p:spPr>
          <a:xfrm>
            <a:off x="987975" y="1152475"/>
            <a:ext cx="3488100" cy="29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Motor</a:t>
            </a:r>
            <a:r>
              <a:rPr b="1" lang="pt-BR" sz="16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+:</a:t>
            </a:r>
            <a:r>
              <a:rPr lang="pt-BR" sz="16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</a:t>
            </a: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Combinado com um multiplicador, permite maior alcance de movimento por parte da peça.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6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Bateria</a:t>
            </a:r>
            <a:r>
              <a:rPr b="1" lang="pt-BR" sz="16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+:</a:t>
            </a:r>
            <a:r>
              <a:rPr lang="pt-BR" sz="16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</a:t>
            </a: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Item necessário para validar melhorias às peças.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  <p:sp>
        <p:nvSpPr>
          <p:cNvPr id="261" name="Google Shape;261;p25"/>
          <p:cNvSpPr txBox="1"/>
          <p:nvPr>
            <p:ph idx="1" type="body"/>
          </p:nvPr>
        </p:nvSpPr>
        <p:spPr>
          <a:xfrm>
            <a:off x="5676125" y="1152600"/>
            <a:ext cx="3156300" cy="38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C_Torre</a:t>
            </a:r>
            <a:r>
              <a:rPr b="1" lang="pt-BR" sz="16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:</a:t>
            </a:r>
            <a:r>
              <a:rPr lang="pt-BR" sz="16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</a:t>
            </a: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Item cumulativo que, somados 3 unid, permite converter uma peça na Classe Torre</a:t>
            </a: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.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C_Cavaleiro:</a:t>
            </a:r>
            <a:r>
              <a:rPr lang="pt-BR" sz="16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</a:t>
            </a: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Item cumulativo que, somados 3 unid, permite converter uma peça na Classe Cavaleiro.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C_Bispo:</a:t>
            </a:r>
            <a:r>
              <a:rPr lang="pt-BR" sz="16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</a:t>
            </a: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Item cumulativo que, somados 3 unid, permite converter uma peça na Classe Bispo.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6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C_Rainha:</a:t>
            </a:r>
            <a:r>
              <a:rPr lang="pt-BR" sz="16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</a:t>
            </a: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Item cumulativo que, somados 5 unid, permite converter uma peça na Classe Rainha.</a:t>
            </a:r>
            <a:endParaRPr sz="16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  <p:pic>
        <p:nvPicPr>
          <p:cNvPr id="262" name="Google Shape;2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8048374" y="11"/>
            <a:ext cx="1095626" cy="1023937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8880000" dist="190500">
              <a:srgbClr val="000000">
                <a:alpha val="54000"/>
              </a:srgbClr>
            </a:outerShdw>
          </a:effectLst>
        </p:spPr>
      </p:pic>
      <p:pic>
        <p:nvPicPr>
          <p:cNvPr id="263" name="Google Shape;26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281475"/>
            <a:ext cx="6762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2950" y="3121016"/>
            <a:ext cx="683175" cy="63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2950" y="2252179"/>
            <a:ext cx="683175" cy="63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8250" y="2110217"/>
            <a:ext cx="683175" cy="67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44788" y="1293370"/>
            <a:ext cx="683175" cy="68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92950" y="3988633"/>
            <a:ext cx="683175" cy="64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"/>
          <p:cNvSpPr txBox="1"/>
          <p:nvPr>
            <p:ph idx="1" type="body"/>
          </p:nvPr>
        </p:nvSpPr>
        <p:spPr>
          <a:xfrm>
            <a:off x="311700" y="1017725"/>
            <a:ext cx="4343400" cy="3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GERAL</a:t>
            </a:r>
            <a:r>
              <a:rPr lang="pt-BR" sz="16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:</a:t>
            </a:r>
            <a:endParaRPr sz="16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Início de jogo</a:t>
            </a:r>
            <a:r>
              <a:rPr b="1" lang="pt-BR" sz="16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:</a:t>
            </a: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evento de tempo da partida, composto por tempo determinado.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Tempo de jogo:</a:t>
            </a: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recurso que marca o intervalo de tempo máximo da partida (10min).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Fim de jogo:</a:t>
            </a: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uma vez finalizado o tempo, ou se um dos jogadores perderem todas as peças, a partida é finalizada.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6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Spawn de Upgrades:</a:t>
            </a: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no início de cada rodada, em casas vazias do tabuleiro, surgirá itens para o jogador coletar.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  <p:pic>
        <p:nvPicPr>
          <p:cNvPr id="274" name="Google Shape;274;p26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1428750" y="-750"/>
            <a:ext cx="77152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6"/>
          <p:cNvSpPr/>
          <p:nvPr/>
        </p:nvSpPr>
        <p:spPr>
          <a:xfrm>
            <a:off x="9525" y="781050"/>
            <a:ext cx="9144000" cy="46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47625">
              <a:srgbClr val="000000">
                <a:alpha val="6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5B0F00"/>
                </a:solidFill>
              </a:rPr>
              <a:t>EVENTOS</a:t>
            </a:r>
            <a:endParaRPr b="1">
              <a:solidFill>
                <a:srgbClr val="5B0F00"/>
              </a:solidFill>
            </a:endParaRPr>
          </a:p>
        </p:txBody>
      </p:sp>
      <p:sp>
        <p:nvSpPr>
          <p:cNvPr id="277" name="Google Shape;277;p26"/>
          <p:cNvSpPr txBox="1"/>
          <p:nvPr>
            <p:ph idx="1" type="body"/>
          </p:nvPr>
        </p:nvSpPr>
        <p:spPr>
          <a:xfrm>
            <a:off x="4655100" y="1457900"/>
            <a:ext cx="3879300" cy="35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Ataque ineficaz:</a:t>
            </a:r>
            <a:r>
              <a:rPr lang="pt-BR" sz="16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</a:t>
            </a: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caso uma peça tente atacar outra de maior classe, estão não terá sucesso em sua ação, devendo tomar outra decisão.</a:t>
            </a:r>
            <a:endParaRPr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  <p:pic>
        <p:nvPicPr>
          <p:cNvPr id="278" name="Google Shape;278;p26"/>
          <p:cNvPicPr preferRelativeResize="0"/>
          <p:nvPr/>
        </p:nvPicPr>
        <p:blipFill rotWithShape="1">
          <a:blip r:embed="rId4">
            <a:alphaModFix amt="60000"/>
          </a:blip>
          <a:srcRect b="35925" l="3418" r="0" t="9074"/>
          <a:stretch/>
        </p:blipFill>
        <p:spPr>
          <a:xfrm>
            <a:off x="4759650" y="2898925"/>
            <a:ext cx="4384351" cy="167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7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1428750" y="-750"/>
            <a:ext cx="77152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7"/>
          <p:cNvSpPr txBox="1"/>
          <p:nvPr>
            <p:ph idx="1" type="body"/>
          </p:nvPr>
        </p:nvSpPr>
        <p:spPr>
          <a:xfrm>
            <a:off x="311700" y="1017725"/>
            <a:ext cx="3879300" cy="3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PERSONAGENS:</a:t>
            </a:r>
            <a:endParaRPr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Ataque:</a:t>
            </a: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permite ao Player usar uma de suas peças para atacar uma peça adversária.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Converter Classe:</a:t>
            </a: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uma vez que o jogador colete determinado nº de Itens de </a:t>
            </a:r>
            <a:r>
              <a:rPr i="1"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Conversor de Classe</a:t>
            </a: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, permite que ele transforme um Peão na classe definida pelo ícone.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Incremento de Movimento:</a:t>
            </a: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quando o jogador combina os ítens Motor+ com Bateria, permite aumentar o alcance de deslocamento de sua peça.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Upgrade de Classe:</a:t>
            </a: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quando o jogador coleta determinada quantidade de ícones referentes à uma classe, lhe é permitido converter seu Peão noutro tipo de avatar.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9525" y="781050"/>
            <a:ext cx="9144000" cy="46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47625">
              <a:srgbClr val="000000">
                <a:alpha val="6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5B0F00"/>
                </a:solidFill>
              </a:rPr>
              <a:t>EVENTOS</a:t>
            </a:r>
            <a:endParaRPr b="1">
              <a:solidFill>
                <a:srgbClr val="5B0F00"/>
              </a:solidFill>
            </a:endParaRPr>
          </a:p>
        </p:txBody>
      </p:sp>
      <p:pic>
        <p:nvPicPr>
          <p:cNvPr id="287" name="Google Shape;2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6075" y="3069825"/>
            <a:ext cx="6762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5025" y="3071054"/>
            <a:ext cx="683175" cy="67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2350" y="2185979"/>
            <a:ext cx="683175" cy="63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764950">
            <a:off x="4639950" y="1934116"/>
            <a:ext cx="683175" cy="63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828943">
            <a:off x="5150437" y="1702796"/>
            <a:ext cx="683175" cy="68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635101">
            <a:off x="5537275" y="2102533"/>
            <a:ext cx="683175" cy="647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92400" y="4156521"/>
            <a:ext cx="683175" cy="68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73400" y="4080321"/>
            <a:ext cx="683175" cy="68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54400" y="4004121"/>
            <a:ext cx="683175" cy="68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8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1428750" y="-750"/>
            <a:ext cx="77152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8"/>
          <p:cNvSpPr txBox="1"/>
          <p:nvPr>
            <p:ph idx="1" type="body"/>
          </p:nvPr>
        </p:nvSpPr>
        <p:spPr>
          <a:xfrm>
            <a:off x="311700" y="1017725"/>
            <a:ext cx="3879300" cy="3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Pré-programação</a:t>
            </a:r>
            <a:r>
              <a:rPr b="1" lang="pt-BR" sz="16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: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Engine utilizada: Unity 3D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	</a:t>
            </a: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L</a:t>
            </a: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inguagem utilizada: </a:t>
            </a:r>
            <a:r>
              <a:rPr b="1" lang="pt-BR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C#</a:t>
            </a:r>
            <a:endParaRPr b="1">
              <a:solidFill>
                <a:srgbClr val="783F04"/>
              </a:solidFill>
              <a:latin typeface="Asap Condensed"/>
              <a:ea typeface="Asap Condensed"/>
              <a:cs typeface="Asap Condensed"/>
              <a:sym typeface="Asap Condensed"/>
            </a:endParaRPr>
          </a:p>
        </p:txBody>
      </p:sp>
      <p:sp>
        <p:nvSpPr>
          <p:cNvPr id="302" name="Google Shape;302;p28"/>
          <p:cNvSpPr/>
          <p:nvPr/>
        </p:nvSpPr>
        <p:spPr>
          <a:xfrm>
            <a:off x="9525" y="781050"/>
            <a:ext cx="9144000" cy="46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57150">
              <a:srgbClr val="000000">
                <a:alpha val="6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5B0F00"/>
                </a:solidFill>
              </a:rPr>
              <a:t>CÓDIGOS</a:t>
            </a:r>
            <a:endParaRPr b="1">
              <a:solidFill>
                <a:srgbClr val="5B0F00"/>
              </a:solidFill>
            </a:endParaRPr>
          </a:p>
        </p:txBody>
      </p:sp>
      <p:pic>
        <p:nvPicPr>
          <p:cNvPr id="304" name="Google Shape;3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750" y="609379"/>
            <a:ext cx="683175" cy="6363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00000" dist="57150">
              <a:srgbClr val="000000">
                <a:alpha val="50000"/>
              </a:srgbClr>
            </a:outerShdw>
          </a:effectLst>
        </p:spPr>
      </p:pic>
      <p:pic>
        <p:nvPicPr>
          <p:cNvPr id="305" name="Google Shape;30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64950">
            <a:off x="7459350" y="357516"/>
            <a:ext cx="683175" cy="63763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00000" dist="57150">
              <a:srgbClr val="000000">
                <a:alpha val="50000"/>
              </a:srgbClr>
            </a:outerShdw>
          </a:effectLst>
        </p:spPr>
      </p:pic>
      <p:pic>
        <p:nvPicPr>
          <p:cNvPr id="306" name="Google Shape;30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28943">
            <a:off x="7969837" y="126196"/>
            <a:ext cx="683175" cy="683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00000" dist="57150">
              <a:srgbClr val="000000">
                <a:alpha val="50000"/>
              </a:srgbClr>
            </a:outerShdw>
          </a:effectLst>
        </p:spPr>
      </p:pic>
      <p:pic>
        <p:nvPicPr>
          <p:cNvPr id="307" name="Google Shape;30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35101">
            <a:off x="8356675" y="525933"/>
            <a:ext cx="683175" cy="6472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00000" dist="57150">
              <a:srgbClr val="000000">
                <a:alpha val="50000"/>
              </a:srgbClr>
            </a:outerShdw>
          </a:effectLst>
        </p:spPr>
      </p:pic>
      <p:pic>
        <p:nvPicPr>
          <p:cNvPr id="308" name="Google Shape;308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44050" y="175950"/>
            <a:ext cx="449419" cy="450299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  <p:pic>
        <p:nvPicPr>
          <p:cNvPr id="309" name="Google Shape;30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28750" y="584038"/>
            <a:ext cx="294129" cy="294674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  <p:pic>
        <p:nvPicPr>
          <p:cNvPr id="310" name="Google Shape;310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498" y="510152"/>
            <a:ext cx="294124" cy="294697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  <p:pic>
        <p:nvPicPr>
          <p:cNvPr id="311" name="Google Shape;311;p28"/>
          <p:cNvPicPr preferRelativeResize="0"/>
          <p:nvPr/>
        </p:nvPicPr>
        <p:blipFill rotWithShape="1">
          <a:blip r:embed="rId9">
            <a:alphaModFix/>
          </a:blip>
          <a:srcRect b="0" l="4123" r="5444" t="0"/>
          <a:stretch/>
        </p:blipFill>
        <p:spPr>
          <a:xfrm>
            <a:off x="5318825" y="1445775"/>
            <a:ext cx="2154800" cy="23827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3900000" dist="133350">
              <a:srgbClr val="000000">
                <a:alpha val="70000"/>
              </a:srgbClr>
            </a:outerShdw>
          </a:effectLst>
        </p:spPr>
      </p:pic>
      <p:pic>
        <p:nvPicPr>
          <p:cNvPr id="312" name="Google Shape;312;p28"/>
          <p:cNvPicPr preferRelativeResize="0"/>
          <p:nvPr/>
        </p:nvPicPr>
        <p:blipFill rotWithShape="1">
          <a:blip r:embed="rId10">
            <a:alphaModFix/>
          </a:blip>
          <a:srcRect b="0" l="3164" r="4856" t="0"/>
          <a:stretch/>
        </p:blipFill>
        <p:spPr>
          <a:xfrm>
            <a:off x="2895600" y="3038475"/>
            <a:ext cx="1676401" cy="18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29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1428750" y="-750"/>
            <a:ext cx="77152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9"/>
          <p:cNvSpPr txBox="1"/>
          <p:nvPr>
            <p:ph idx="1" type="body"/>
          </p:nvPr>
        </p:nvSpPr>
        <p:spPr>
          <a:xfrm>
            <a:off x="311700" y="1017725"/>
            <a:ext cx="3879300" cy="3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6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Spawn Itens:</a:t>
            </a:r>
            <a:b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</a:b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	</a:t>
            </a: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o script avalia, de modo randômico, se o slot do tabuleiro já está ocupado, ou não. Se ocupado, ele busca outro; caso não, define esse slot como local de spawn para o item que randomicamente, também, será apresentado ao jogador.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9525" y="781050"/>
            <a:ext cx="9144000" cy="46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47625">
              <a:srgbClr val="000000">
                <a:alpha val="6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5B0F00"/>
                </a:solidFill>
              </a:rPr>
              <a:t>CÓDIG</a:t>
            </a:r>
            <a:r>
              <a:rPr b="1" lang="pt-BR">
                <a:solidFill>
                  <a:srgbClr val="5B0F00"/>
                </a:solidFill>
              </a:rPr>
              <a:t>OS</a:t>
            </a:r>
            <a:endParaRPr b="1">
              <a:solidFill>
                <a:srgbClr val="5B0F00"/>
              </a:solidFill>
            </a:endParaRPr>
          </a:p>
        </p:txBody>
      </p:sp>
      <p:pic>
        <p:nvPicPr>
          <p:cNvPr id="321" name="Google Shape;32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750" y="609379"/>
            <a:ext cx="683175" cy="6363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00000" dist="57150">
              <a:srgbClr val="000000">
                <a:alpha val="50000"/>
              </a:srgbClr>
            </a:outerShdw>
          </a:effectLst>
        </p:spPr>
      </p:pic>
      <p:pic>
        <p:nvPicPr>
          <p:cNvPr id="322" name="Google Shape;32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64950">
            <a:off x="7459350" y="357516"/>
            <a:ext cx="683175" cy="63763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00000" dist="57150">
              <a:srgbClr val="000000">
                <a:alpha val="50000"/>
              </a:srgbClr>
            </a:outerShdw>
          </a:effectLst>
        </p:spPr>
      </p:pic>
      <p:pic>
        <p:nvPicPr>
          <p:cNvPr id="323" name="Google Shape;32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28943">
            <a:off x="7969837" y="126196"/>
            <a:ext cx="683175" cy="683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00000" dist="57150">
              <a:srgbClr val="000000">
                <a:alpha val="50000"/>
              </a:srgbClr>
            </a:outerShdw>
          </a:effectLst>
        </p:spPr>
      </p:pic>
      <p:pic>
        <p:nvPicPr>
          <p:cNvPr id="324" name="Google Shape;32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35101">
            <a:off x="8356675" y="525933"/>
            <a:ext cx="683175" cy="6472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00000" dist="57150">
              <a:srgbClr val="000000">
                <a:alpha val="50000"/>
              </a:srgbClr>
            </a:outerShdw>
          </a:effectLst>
        </p:spPr>
      </p:pic>
      <p:sp>
        <p:nvSpPr>
          <p:cNvPr id="325" name="Google Shape;325;p29"/>
          <p:cNvSpPr txBox="1"/>
          <p:nvPr>
            <p:ph idx="1" type="body"/>
          </p:nvPr>
        </p:nvSpPr>
        <p:spPr>
          <a:xfrm>
            <a:off x="4264575" y="1017725"/>
            <a:ext cx="4650900" cy="3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public void SpawnsItens()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{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int randomIndex = 0;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bool isChild = true;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do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{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randomIndex = Random.Range(0, pointReferencias.Length);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isChild = HasChildren(pointRefEXTRAS[randomIndex]);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Debug.LogWarning(pointRefEXTRAS[randomIndex] + " Tem um filho :" + isChild);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} while (isChild);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//randomIndex = Random.Range(0, pointReferencias.Length);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//isChild = HasChildren(pointRefEXTRAS[randomIndex]);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Debug.LogWarning("Tem um filho :" + isChild);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Spawns(randomIndex);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}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  <p:pic>
        <p:nvPicPr>
          <p:cNvPr id="326" name="Google Shape;326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44050" y="175950"/>
            <a:ext cx="449419" cy="450299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  <p:pic>
        <p:nvPicPr>
          <p:cNvPr id="327" name="Google Shape;327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28750" y="584038"/>
            <a:ext cx="294129" cy="294674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  <p:pic>
        <p:nvPicPr>
          <p:cNvPr id="328" name="Google Shape;328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498" y="510152"/>
            <a:ext cx="294124" cy="294697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0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1428750" y="-750"/>
            <a:ext cx="77152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0"/>
          <p:cNvSpPr txBox="1"/>
          <p:nvPr>
            <p:ph idx="1" type="body"/>
          </p:nvPr>
        </p:nvSpPr>
        <p:spPr>
          <a:xfrm>
            <a:off x="311700" y="1017725"/>
            <a:ext cx="3879300" cy="3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6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Lógica do Peão</a:t>
            </a:r>
            <a:r>
              <a:rPr b="1" lang="pt-BR" sz="16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:</a:t>
            </a:r>
            <a:b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</a:b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	o script determina os possíveis comportamentos da peça classificada como “Peão”.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  <p:sp>
        <p:nvSpPr>
          <p:cNvPr id="335" name="Google Shape;335;p30"/>
          <p:cNvSpPr/>
          <p:nvPr/>
        </p:nvSpPr>
        <p:spPr>
          <a:xfrm>
            <a:off x="9525" y="781050"/>
            <a:ext cx="9144000" cy="46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47625">
              <a:srgbClr val="000000">
                <a:alpha val="6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5B0F00"/>
                </a:solidFill>
              </a:rPr>
              <a:t>CÓDIGOS</a:t>
            </a:r>
            <a:endParaRPr b="1">
              <a:solidFill>
                <a:srgbClr val="5B0F00"/>
              </a:solidFill>
            </a:endParaRPr>
          </a:p>
        </p:txBody>
      </p:sp>
      <p:pic>
        <p:nvPicPr>
          <p:cNvPr id="337" name="Google Shape;3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750" y="609379"/>
            <a:ext cx="683175" cy="6363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00000" dist="57150">
              <a:srgbClr val="000000">
                <a:alpha val="50000"/>
              </a:srgbClr>
            </a:outerShdw>
          </a:effectLst>
        </p:spPr>
      </p:pic>
      <p:pic>
        <p:nvPicPr>
          <p:cNvPr id="338" name="Google Shape;33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64950">
            <a:off x="7459350" y="357516"/>
            <a:ext cx="683175" cy="63763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00000" dist="57150">
              <a:srgbClr val="000000">
                <a:alpha val="50000"/>
              </a:srgbClr>
            </a:outerShdw>
          </a:effectLst>
        </p:spPr>
      </p:pic>
      <p:pic>
        <p:nvPicPr>
          <p:cNvPr id="339" name="Google Shape;33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28943">
            <a:off x="7969837" y="126196"/>
            <a:ext cx="683175" cy="683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00000" dist="57150">
              <a:srgbClr val="000000">
                <a:alpha val="50000"/>
              </a:srgbClr>
            </a:outerShdw>
          </a:effectLst>
        </p:spPr>
      </p:pic>
      <p:pic>
        <p:nvPicPr>
          <p:cNvPr id="340" name="Google Shape;34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35101">
            <a:off x="8356675" y="525933"/>
            <a:ext cx="683175" cy="6472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00000" dist="57150">
              <a:srgbClr val="000000">
                <a:alpha val="50000"/>
              </a:srgbClr>
            </a:outerShdw>
          </a:effectLst>
        </p:spPr>
      </p:pic>
      <p:sp>
        <p:nvSpPr>
          <p:cNvPr id="341" name="Google Shape;341;p30"/>
          <p:cNvSpPr txBox="1"/>
          <p:nvPr>
            <p:ph idx="1" type="body"/>
          </p:nvPr>
        </p:nvSpPr>
        <p:spPr>
          <a:xfrm>
            <a:off x="4264575" y="1017725"/>
            <a:ext cx="4650900" cy="3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case PieceType.Pawn: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foreach (Vector2Int dir in RookDirections)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{ for (int i = 1; i &lt; 2; i++)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{ Vector2Int nextGridPoint = new Vector2Int(gridPoint.x + i * dir.x, gridPoint.y + i * dir.y);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    locations.Add(nextGridPoint);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    if (GameManager.instance.PieceAtGrid(nextGridPoint))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    {break;       }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}  </a:t>
            </a: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}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break;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case PieceType.Bishop: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foreach (Vector2Int dir in BishopDirections)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{ for (int i = 1; i &lt; 4; i++)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{ Vector2Int nextGridPoint = new Vector2Int(gridPoint.x + i * dir.x, gridPoint.y + i * dir.y);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    locations.Add(nextGridPoint);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    if (GameManager.instance.PieceAtGrid(nextGridPoint))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    { break;   }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}   }   break;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case PieceType.Knight: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int valorF = ValorTotal;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if (PowerKnight == false)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{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- 1, gridPoint.y + 2));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+ 1, gridPoint.y + 2));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+ 2, gridPoint.y + 1));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- 2, gridPoint.y + 1));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+ 2, gridPoint.y - 1));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- 2, gridPoint.y - 1));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+ 1, gridPoint.y - 2));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- 1, gridPoint.y - 2));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}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else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{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- 1, gridPoint.y + 2));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- 1 - valorF, gridPoint.y + 2 + valorF));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+ 1, gridPoint.y + 2));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+ 1 + valorF, gridPoint.y + 2 + valorF));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+ 2, gridPoint.y + 1));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+ 2 + valorF, gridPoint.y + 1 + valorF));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- 2, gridPoint.y + 1));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- 2 - valorF, gridPoint.y + 1 + valorF));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+ 2, gridPoint.y - 1));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+ 2 + valorF, gridPoint.y - 1 - valorF));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- 2, gridPoint.y - 1));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- 2 - valorF, gridPoint.y - 1 - valorF));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+ 1, gridPoint.y - 2));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+ 1 + valorF, gridPoint.y - 2 - valorF));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- 1, gridPoint.y - 2));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- 1 - valorF, gridPoint.y - 2 - valorF));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}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break;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case PieceType.Queen: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List&lt;Vector2Int&gt; directions = new List&lt;Vector2Int&gt;(BishopDirections);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directions.AddRange(RookDirections);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foreach (Vector2Int dir in directions)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{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for (int i = 1; i &lt; 6; i++)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{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    Vector2Int nextGridPoint = new Vector2Int(gridPoint.x + i * dir.x, gridPoint.y + i * dir.y);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    locations.Add(nextGridPoint);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    if (GameManager.instance.PieceAtGrid(nextGridPoint))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    {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        break;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    }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}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}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break;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}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return locations;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}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  <p:sp>
        <p:nvSpPr>
          <p:cNvPr id="342" name="Google Shape;342;p30"/>
          <p:cNvSpPr txBox="1"/>
          <p:nvPr>
            <p:ph idx="1" type="body"/>
          </p:nvPr>
        </p:nvSpPr>
        <p:spPr>
          <a:xfrm>
            <a:off x="0" y="1913075"/>
            <a:ext cx="4650900" cy="3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public override List&lt;Vector2Int&gt; MoveLocations(Vector2Int gridPoint)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</a:t>
            </a: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{</a:t>
            </a: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List&lt;Vector2Int&gt; locations = new List&lt;Vector2Int&gt;();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switch (Whattype)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{ case PieceType.Rook: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foreach (Vector2Int dir in RookDirections)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{ for (int i = 1; i &lt; 4; i++)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{ Vector2Int nextGridPoint = new Vector2Int(gridPoint.x + i * dir.x, gridPoint.y + i * dir.y);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    locations.Add(nextGridPoint);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    if (GameManager.instance.PieceAtGrid(nextGridPoint))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    { break;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</a:t>
            </a: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}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}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}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break;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44050" y="175950"/>
            <a:ext cx="449419" cy="450299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  <p:pic>
        <p:nvPicPr>
          <p:cNvPr id="344" name="Google Shape;344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28750" y="584038"/>
            <a:ext cx="294129" cy="294674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  <p:pic>
        <p:nvPicPr>
          <p:cNvPr id="345" name="Google Shape;345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498" y="510152"/>
            <a:ext cx="294124" cy="294697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1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1428750" y="-750"/>
            <a:ext cx="77152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1"/>
          <p:cNvSpPr txBox="1"/>
          <p:nvPr>
            <p:ph idx="1" type="body"/>
          </p:nvPr>
        </p:nvSpPr>
        <p:spPr>
          <a:xfrm>
            <a:off x="311700" y="1017725"/>
            <a:ext cx="3879300" cy="3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6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Lógica do Cavaleiro:</a:t>
            </a:r>
            <a:b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</a:b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	o script determina os possíveis comportamentos da peça classificada como “Cavaleiro”.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9525" y="781050"/>
            <a:ext cx="9144000" cy="46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47625">
              <a:srgbClr val="000000">
                <a:alpha val="6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5B0F00"/>
                </a:solidFill>
              </a:rPr>
              <a:t>CÓDIGOS</a:t>
            </a:r>
            <a:endParaRPr b="1">
              <a:solidFill>
                <a:srgbClr val="5B0F00"/>
              </a:solidFill>
            </a:endParaRPr>
          </a:p>
        </p:txBody>
      </p:sp>
      <p:pic>
        <p:nvPicPr>
          <p:cNvPr id="354" name="Google Shape;3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750" y="609379"/>
            <a:ext cx="683175" cy="6363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00000" dist="57150">
              <a:srgbClr val="000000">
                <a:alpha val="50000"/>
              </a:srgbClr>
            </a:outerShdw>
          </a:effectLst>
        </p:spPr>
      </p:pic>
      <p:pic>
        <p:nvPicPr>
          <p:cNvPr id="355" name="Google Shape;35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64950">
            <a:off x="7459350" y="357516"/>
            <a:ext cx="683175" cy="63763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00000" dist="57150">
              <a:srgbClr val="000000">
                <a:alpha val="50000"/>
              </a:srgbClr>
            </a:outerShdw>
          </a:effectLst>
        </p:spPr>
      </p:pic>
      <p:pic>
        <p:nvPicPr>
          <p:cNvPr id="356" name="Google Shape;35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28943">
            <a:off x="7969837" y="126196"/>
            <a:ext cx="683175" cy="683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00000" dist="57150">
              <a:srgbClr val="000000">
                <a:alpha val="50000"/>
              </a:srgbClr>
            </a:outerShdw>
          </a:effectLst>
        </p:spPr>
      </p:pic>
      <p:pic>
        <p:nvPicPr>
          <p:cNvPr id="357" name="Google Shape;35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35101">
            <a:off x="8356675" y="525933"/>
            <a:ext cx="683175" cy="6472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00000" dist="57150">
              <a:srgbClr val="000000">
                <a:alpha val="50000"/>
              </a:srgbClr>
            </a:outerShdw>
          </a:effectLst>
        </p:spPr>
      </p:pic>
      <p:sp>
        <p:nvSpPr>
          <p:cNvPr id="358" name="Google Shape;358;p31"/>
          <p:cNvSpPr txBox="1"/>
          <p:nvPr>
            <p:ph idx="1" type="body"/>
          </p:nvPr>
        </p:nvSpPr>
        <p:spPr>
          <a:xfrm>
            <a:off x="4143375" y="1017725"/>
            <a:ext cx="4950000" cy="3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c</a:t>
            </a: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} else  {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- 1, gridPoint.y + 2));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- 1 - valorF, gridPoint.y + 2 + valorF));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+ 1, gridPoint.y + 2));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+ 1 + valorF, gridPoint.y + 2 + valorF));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+ 2, gridPoint.y + 1));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+ 2 + valorF, gridPoint.y + 1 + valorF));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- 2, gridPoint.y + 1));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- 2 - valorF, gridPoint.y + 1 + valorF));</a:t>
            </a:r>
            <a:b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</a:b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+ 2, gridPoint.y - 1));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+ 2 + valorF, gridPoint.y - 1 - valorF));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- 2, gridPoint.y - 1));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- 2 - valorF, gridPoint.y - 1 - valorF));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+ 1, gridPoint.y - 2));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+ 1 + valorF, gridPoint.y - 2 - valorF));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- 1, gridPoint.y - 2));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- 1 - valorF, gridPoint.y - 2 - valorF));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} break;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  <p:sp>
        <p:nvSpPr>
          <p:cNvPr id="359" name="Google Shape;359;p31"/>
          <p:cNvSpPr txBox="1"/>
          <p:nvPr>
            <p:ph idx="1" type="body"/>
          </p:nvPr>
        </p:nvSpPr>
        <p:spPr>
          <a:xfrm>
            <a:off x="0" y="1913075"/>
            <a:ext cx="4067100" cy="32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case PieceType.Knight: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int valorF = ValorTotal;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if (PowerKnight == false)  {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- 1, gridPoint.y + 2));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+ 1, gridPoint.y + 2));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+ 2, gridPoint.y + 1));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- 2, gridPoint.y + 1));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+ 2, gridPoint.y - 1));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- 2, gridPoint.y - 1));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+ 1, gridPoint.y - 2));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locations.Add(new Vector2Int(gridPoint.x - 1, gridPoint.y - 2));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} else  {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  <p:pic>
        <p:nvPicPr>
          <p:cNvPr id="360" name="Google Shape;360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44050" y="175950"/>
            <a:ext cx="449419" cy="450299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  <p:pic>
        <p:nvPicPr>
          <p:cNvPr id="361" name="Google Shape;36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28750" y="584038"/>
            <a:ext cx="294129" cy="294674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  <p:pic>
        <p:nvPicPr>
          <p:cNvPr id="362" name="Google Shape;362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498" y="510152"/>
            <a:ext cx="294124" cy="294697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11151" y="0"/>
            <a:ext cx="91328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type="ctrTitle"/>
          </p:nvPr>
        </p:nvSpPr>
        <p:spPr>
          <a:xfrm>
            <a:off x="311700" y="361950"/>
            <a:ext cx="8157000" cy="1009800"/>
          </a:xfrm>
          <a:prstGeom prst="rect">
            <a:avLst/>
          </a:prstGeom>
          <a:effectLst>
            <a:outerShdw blurRad="85725" rotWithShape="0" algn="bl" dir="5460000" dist="66675">
              <a:srgbClr val="000000">
                <a:alpha val="6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5B0F00"/>
                </a:solidFill>
              </a:rPr>
              <a:t>MILDRED</a:t>
            </a:r>
            <a:endParaRPr b="1">
              <a:solidFill>
                <a:srgbClr val="5B0F00"/>
              </a:solidFill>
            </a:endParaRP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311700" y="1157725"/>
            <a:ext cx="8157000" cy="642600"/>
          </a:xfrm>
          <a:prstGeom prst="rect">
            <a:avLst/>
          </a:prstGeom>
          <a:noFill/>
          <a:effectLst>
            <a:outerShdw blurRad="57150" rotWithShape="0" algn="bl" dir="5220000" dist="38100">
              <a:srgbClr val="000000">
                <a:alpha val="6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783F04"/>
                </a:solidFill>
              </a:rPr>
              <a:t>“Força generosa”</a:t>
            </a:r>
            <a:endParaRPr b="1" sz="2100">
              <a:solidFill>
                <a:srgbClr val="783F04"/>
              </a:solidFill>
            </a:endParaRPr>
          </a:p>
        </p:txBody>
      </p:sp>
      <p:sp>
        <p:nvSpPr>
          <p:cNvPr id="66" name="Google Shape;66;p14"/>
          <p:cNvSpPr txBox="1"/>
          <p:nvPr>
            <p:ph idx="4294967295" type="body"/>
          </p:nvPr>
        </p:nvSpPr>
        <p:spPr>
          <a:xfrm>
            <a:off x="542725" y="2062650"/>
            <a:ext cx="8135100" cy="1650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00">
                <a:solidFill>
                  <a:srgbClr val="990000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Jepettus, um criador de brinquedos, desenvolvia, com auxílio de IAs, o universo Mildred, onde avatares inteligentes de simulação de combate se enfrentam, buscando dominar o time adversário.</a:t>
            </a:r>
            <a:endParaRPr sz="2400">
              <a:solidFill>
                <a:srgbClr val="990000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2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1428750" y="-750"/>
            <a:ext cx="77152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2"/>
          <p:cNvSpPr txBox="1"/>
          <p:nvPr>
            <p:ph idx="1" type="body"/>
          </p:nvPr>
        </p:nvSpPr>
        <p:spPr>
          <a:xfrm>
            <a:off x="311700" y="1017725"/>
            <a:ext cx="3879300" cy="3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6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Lógica da Rainha:</a:t>
            </a:r>
            <a:b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</a:b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	o script determina os possíveis comportamentos da peça classificada como “Rainha”.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  <p:sp>
        <p:nvSpPr>
          <p:cNvPr id="369" name="Google Shape;369;p32"/>
          <p:cNvSpPr/>
          <p:nvPr/>
        </p:nvSpPr>
        <p:spPr>
          <a:xfrm>
            <a:off x="9525" y="781050"/>
            <a:ext cx="9144000" cy="46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57150">
              <a:srgbClr val="000000">
                <a:alpha val="6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5B0F00"/>
                </a:solidFill>
              </a:rPr>
              <a:t>CÓDIGOS</a:t>
            </a:r>
            <a:endParaRPr b="1">
              <a:solidFill>
                <a:srgbClr val="5B0F00"/>
              </a:solidFill>
            </a:endParaRPr>
          </a:p>
        </p:txBody>
      </p:sp>
      <p:pic>
        <p:nvPicPr>
          <p:cNvPr id="371" name="Google Shape;37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750" y="609379"/>
            <a:ext cx="683175" cy="6363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00000" dist="57150">
              <a:srgbClr val="000000">
                <a:alpha val="50000"/>
              </a:srgbClr>
            </a:outerShdw>
          </a:effectLst>
        </p:spPr>
      </p:pic>
      <p:pic>
        <p:nvPicPr>
          <p:cNvPr id="372" name="Google Shape;37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64950">
            <a:off x="7459350" y="357516"/>
            <a:ext cx="683175" cy="63763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00000" dist="57150">
              <a:srgbClr val="000000">
                <a:alpha val="50000"/>
              </a:srgbClr>
            </a:outerShdw>
          </a:effectLst>
        </p:spPr>
      </p:pic>
      <p:pic>
        <p:nvPicPr>
          <p:cNvPr id="373" name="Google Shape;37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28943">
            <a:off x="7969837" y="126196"/>
            <a:ext cx="683175" cy="683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00000" dist="57150">
              <a:srgbClr val="000000">
                <a:alpha val="50000"/>
              </a:srgbClr>
            </a:outerShdw>
          </a:effectLst>
        </p:spPr>
      </p:pic>
      <p:pic>
        <p:nvPicPr>
          <p:cNvPr id="374" name="Google Shape;37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35101">
            <a:off x="8356675" y="525933"/>
            <a:ext cx="683175" cy="6472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00000" dist="57150">
              <a:srgbClr val="000000">
                <a:alpha val="50000"/>
              </a:srgbClr>
            </a:outerShdw>
          </a:effectLst>
        </p:spPr>
      </p:pic>
      <p:sp>
        <p:nvSpPr>
          <p:cNvPr id="375" name="Google Shape;375;p32"/>
          <p:cNvSpPr txBox="1"/>
          <p:nvPr>
            <p:ph idx="1" type="body"/>
          </p:nvPr>
        </p:nvSpPr>
        <p:spPr>
          <a:xfrm>
            <a:off x="4143375" y="1017725"/>
            <a:ext cx="4950000" cy="3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  <p:sp>
        <p:nvSpPr>
          <p:cNvPr id="376" name="Google Shape;376;p32"/>
          <p:cNvSpPr txBox="1"/>
          <p:nvPr>
            <p:ph idx="1" type="body"/>
          </p:nvPr>
        </p:nvSpPr>
        <p:spPr>
          <a:xfrm>
            <a:off x="3038475" y="1579700"/>
            <a:ext cx="4067100" cy="3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case PieceType.Queen: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List&lt;Vector2Int&gt; directions = new List&lt;Vector2Int&gt;(BishopDirections);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directions.AddRange(RookDirections);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foreach (Vector2Int dir in directions) {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for (int i = 1; i &lt; 6; i++) {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    Vector2Int nextGridPoint = new Vector2Int(gridPoint.x + i * dir.x, gridPoint.y + i * dir.y);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    locations.Add(nextGridPoint);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    if (GameManager.instance.PieceAtGrid(nextGridPoint)) {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        break;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    }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}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} break;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} return locations;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}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  <p:pic>
        <p:nvPicPr>
          <p:cNvPr id="377" name="Google Shape;37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44050" y="175950"/>
            <a:ext cx="449419" cy="450299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  <p:pic>
        <p:nvPicPr>
          <p:cNvPr id="378" name="Google Shape;378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28750" y="584038"/>
            <a:ext cx="294129" cy="294674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  <p:pic>
        <p:nvPicPr>
          <p:cNvPr id="379" name="Google Shape;37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498" y="510152"/>
            <a:ext cx="294124" cy="294697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33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1428750" y="-750"/>
            <a:ext cx="77152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3"/>
          <p:cNvSpPr txBox="1"/>
          <p:nvPr>
            <p:ph idx="1" type="body"/>
          </p:nvPr>
        </p:nvSpPr>
        <p:spPr>
          <a:xfrm>
            <a:off x="311700" y="1017725"/>
            <a:ext cx="4067100" cy="3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6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Lógica de </a:t>
            </a:r>
            <a:r>
              <a:rPr b="1" lang="pt-BR" sz="16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Conversão de Classes</a:t>
            </a:r>
            <a:r>
              <a:rPr b="1" lang="pt-BR" sz="16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:</a:t>
            </a:r>
            <a:b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</a:b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	</a:t>
            </a: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o script determina as possíveis conversões, atribuídas apenas aos Peões, para uma classe mais elevada</a:t>
            </a: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.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  <p:sp>
        <p:nvSpPr>
          <p:cNvPr id="386" name="Google Shape;386;p33"/>
          <p:cNvSpPr/>
          <p:nvPr/>
        </p:nvSpPr>
        <p:spPr>
          <a:xfrm>
            <a:off x="9525" y="781050"/>
            <a:ext cx="9144000" cy="46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66675">
              <a:srgbClr val="000000">
                <a:alpha val="6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5B0F00"/>
                </a:solidFill>
              </a:rPr>
              <a:t>CÓDIGOS</a:t>
            </a:r>
            <a:endParaRPr b="1">
              <a:solidFill>
                <a:srgbClr val="5B0F00"/>
              </a:solidFill>
            </a:endParaRPr>
          </a:p>
        </p:txBody>
      </p:sp>
      <p:pic>
        <p:nvPicPr>
          <p:cNvPr id="388" name="Google Shape;3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750" y="609379"/>
            <a:ext cx="683175" cy="6363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00000" dist="57150">
              <a:srgbClr val="000000">
                <a:alpha val="50000"/>
              </a:srgbClr>
            </a:outerShdw>
          </a:effectLst>
        </p:spPr>
      </p:pic>
      <p:pic>
        <p:nvPicPr>
          <p:cNvPr id="389" name="Google Shape;38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64950">
            <a:off x="7459350" y="357516"/>
            <a:ext cx="683175" cy="63763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00000" dist="57150">
              <a:srgbClr val="000000">
                <a:alpha val="50000"/>
              </a:srgbClr>
            </a:outerShdw>
          </a:effectLst>
        </p:spPr>
      </p:pic>
      <p:pic>
        <p:nvPicPr>
          <p:cNvPr id="390" name="Google Shape;39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28943">
            <a:off x="7969837" y="126196"/>
            <a:ext cx="683175" cy="683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00000" dist="57150">
              <a:srgbClr val="000000">
                <a:alpha val="50000"/>
              </a:srgbClr>
            </a:outerShdw>
          </a:effectLst>
        </p:spPr>
      </p:pic>
      <p:pic>
        <p:nvPicPr>
          <p:cNvPr id="391" name="Google Shape;39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35101">
            <a:off x="8356675" y="525933"/>
            <a:ext cx="683175" cy="6472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00000" dist="57150">
              <a:srgbClr val="000000">
                <a:alpha val="50000"/>
              </a:srgbClr>
            </a:outerShdw>
          </a:effectLst>
        </p:spPr>
      </p:pic>
      <p:sp>
        <p:nvSpPr>
          <p:cNvPr id="392" name="Google Shape;392;p33"/>
          <p:cNvSpPr txBox="1"/>
          <p:nvPr>
            <p:ph idx="1" type="body"/>
          </p:nvPr>
        </p:nvSpPr>
        <p:spPr>
          <a:xfrm>
            <a:off x="4143375" y="1017725"/>
            <a:ext cx="4950000" cy="3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</a:t>
            </a: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case PieceType.Bishop: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if (meshFilter != null) {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// Atribui o novo mesh ao componente MeshFilter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meshFilter.mesh = NewMesh[1];  }  else   {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// Se não houver componente MeshFilter, exibe uma mensagem de aviso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Debug.LogWarning("O GameObject não possui o componente MeshFilter.");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}  break;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case PieceType.Knight: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if (meshFilter != null)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{ meshFilter.mesh = NewMesh[2];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}  else  {   Debug.LogWarning("O GameObject não possui o componente MeshFilter."); }break;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case PieceType.Queen: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if (meshFilter != null)  {   defesa = 3;   meshFilter.mesh = NewMesh[3];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} else  {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// Se não houver componente MeshFilter, exibe uma mensagem de aviso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Debug.LogWarning("O GameObject não possui o componente MeshFilter.");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}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break;    }  }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  <p:sp>
        <p:nvSpPr>
          <p:cNvPr id="393" name="Google Shape;393;p33"/>
          <p:cNvSpPr txBox="1"/>
          <p:nvPr>
            <p:ph idx="1" type="body"/>
          </p:nvPr>
        </p:nvSpPr>
        <p:spPr>
          <a:xfrm>
            <a:off x="0" y="1913075"/>
            <a:ext cx="4067100" cy="32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private void TypePieces(PieceType type)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{ switch (type)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{  case PieceType.Rook: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if (meshFilter != null)    {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// Atribui o novo mesh ao componente MeshFilter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meshFilter.mesh = NewMesh[0];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Debug.LogWarning("O componente MeshFilter.");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}    else    {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// Se não houver componente MeshFilter, exibe uma mensagem de aviso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Debug.LogWarning("O GameObject não possui o componente MeshFilter.");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}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break;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  <p:pic>
        <p:nvPicPr>
          <p:cNvPr id="394" name="Google Shape;39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44050" y="175950"/>
            <a:ext cx="449419" cy="450299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  <p:pic>
        <p:nvPicPr>
          <p:cNvPr id="395" name="Google Shape;395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28750" y="584038"/>
            <a:ext cx="294129" cy="294674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  <p:pic>
        <p:nvPicPr>
          <p:cNvPr id="396" name="Google Shape;396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498" y="510152"/>
            <a:ext cx="294124" cy="294697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4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1428750" y="-750"/>
            <a:ext cx="77152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4"/>
          <p:cNvSpPr txBox="1"/>
          <p:nvPr>
            <p:ph idx="1" type="body"/>
          </p:nvPr>
        </p:nvSpPr>
        <p:spPr>
          <a:xfrm>
            <a:off x="311700" y="1017725"/>
            <a:ext cx="6622500" cy="3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6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Lógica de Conversão de Classes :</a:t>
            </a:r>
            <a:b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</a:b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	o script verifica se o jogador coletou a quantidade necessária dos itens para se converter o Peão numa das classes possíveis. Caso essa condição seja verdadeira, o faz.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  <p:sp>
        <p:nvSpPr>
          <p:cNvPr id="403" name="Google Shape;403;p34"/>
          <p:cNvSpPr/>
          <p:nvPr/>
        </p:nvSpPr>
        <p:spPr>
          <a:xfrm>
            <a:off x="9525" y="781050"/>
            <a:ext cx="9144000" cy="46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66675">
              <a:srgbClr val="000000">
                <a:alpha val="6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5B0F00"/>
                </a:solidFill>
              </a:rPr>
              <a:t>CÓDIGOS</a:t>
            </a:r>
            <a:endParaRPr b="1">
              <a:solidFill>
                <a:srgbClr val="5B0F00"/>
              </a:solidFill>
            </a:endParaRPr>
          </a:p>
        </p:txBody>
      </p:sp>
      <p:pic>
        <p:nvPicPr>
          <p:cNvPr id="405" name="Google Shape;40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750" y="609379"/>
            <a:ext cx="683175" cy="6363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00000" dist="57150">
              <a:srgbClr val="000000">
                <a:alpha val="50000"/>
              </a:srgbClr>
            </a:outerShdw>
          </a:effectLst>
        </p:spPr>
      </p:pic>
      <p:pic>
        <p:nvPicPr>
          <p:cNvPr id="406" name="Google Shape;40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64950">
            <a:off x="7459350" y="357516"/>
            <a:ext cx="683175" cy="63763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00000" dist="57150">
              <a:srgbClr val="000000">
                <a:alpha val="50000"/>
              </a:srgbClr>
            </a:outerShdw>
          </a:effectLst>
        </p:spPr>
      </p:pic>
      <p:pic>
        <p:nvPicPr>
          <p:cNvPr id="407" name="Google Shape;40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28943">
            <a:off x="7969837" y="126196"/>
            <a:ext cx="683175" cy="683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00000" dist="57150">
              <a:srgbClr val="000000">
                <a:alpha val="50000"/>
              </a:srgbClr>
            </a:outerShdw>
          </a:effectLst>
        </p:spPr>
      </p:pic>
      <p:pic>
        <p:nvPicPr>
          <p:cNvPr id="408" name="Google Shape;40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35101">
            <a:off x="8356675" y="525933"/>
            <a:ext cx="683175" cy="6472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00000" dist="57150">
              <a:srgbClr val="000000">
                <a:alpha val="50000"/>
              </a:srgbClr>
            </a:outerShdw>
          </a:effectLst>
        </p:spPr>
      </p:pic>
      <p:sp>
        <p:nvSpPr>
          <p:cNvPr id="409" name="Google Shape;409;p34"/>
          <p:cNvSpPr txBox="1"/>
          <p:nvPr>
            <p:ph idx="1" type="body"/>
          </p:nvPr>
        </p:nvSpPr>
        <p:spPr>
          <a:xfrm>
            <a:off x="2090775" y="1913700"/>
            <a:ext cx="4067100" cy="32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</a:t>
            </a: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public PieceType pieceTransforme()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{ if(SkillsMachine &gt; 0 &amp;&amp; SkillPunisher &gt;= 5 &amp;&amp; Whattype != PieceType.Queen)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{ return PieceType.Queen;   }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if(SkillsMachine &gt; 0 &amp;&amp; SkillPistol &gt;= 3 &amp;&amp; Whattype != PieceType.Bishop)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{ return PieceType.Bishop;  }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if(SkillsMachine &gt; 0 &amp;&amp; SkillSbeast &gt;= 3 &amp;&amp; Whattype != PieceType.Rook)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{  return PieceType.Rook; }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if(SkillsMachine &gt; 0 &amp;&amp; SkillRepair &gt;= 3 &amp;&amp; Whattype != PieceType.Knight)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{   return PieceType.Knight;  }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return PieceType.Pawn;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}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          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  <p:pic>
        <p:nvPicPr>
          <p:cNvPr id="410" name="Google Shape;410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44050" y="175950"/>
            <a:ext cx="449419" cy="450299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  <p:pic>
        <p:nvPicPr>
          <p:cNvPr id="411" name="Google Shape;41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28750" y="584038"/>
            <a:ext cx="294129" cy="294674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  <p:pic>
        <p:nvPicPr>
          <p:cNvPr id="412" name="Google Shape;41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498" y="510152"/>
            <a:ext cx="294124" cy="294697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35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1428750" y="-750"/>
            <a:ext cx="77152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5"/>
          <p:cNvSpPr txBox="1"/>
          <p:nvPr>
            <p:ph idx="1" type="body"/>
          </p:nvPr>
        </p:nvSpPr>
        <p:spPr>
          <a:xfrm>
            <a:off x="311700" y="1017725"/>
            <a:ext cx="3927000" cy="3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6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Lógica de Coleta de itens :</a:t>
            </a:r>
            <a:b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</a:br>
            <a:r>
              <a:rPr lang="pt-BR" sz="14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	o script determina com é possível coletar itens, que deverão ser combinados ao longo do jogo.</a:t>
            </a:r>
            <a:endParaRPr sz="14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  <p:sp>
        <p:nvSpPr>
          <p:cNvPr id="419" name="Google Shape;419;p35"/>
          <p:cNvSpPr/>
          <p:nvPr/>
        </p:nvSpPr>
        <p:spPr>
          <a:xfrm>
            <a:off x="9525" y="781050"/>
            <a:ext cx="9144000" cy="46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66675">
              <a:srgbClr val="000000">
                <a:alpha val="6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5B0F00"/>
                </a:solidFill>
              </a:rPr>
              <a:t>CÓDIGOS</a:t>
            </a:r>
            <a:endParaRPr b="1">
              <a:solidFill>
                <a:srgbClr val="5B0F00"/>
              </a:solidFill>
            </a:endParaRPr>
          </a:p>
        </p:txBody>
      </p:sp>
      <p:pic>
        <p:nvPicPr>
          <p:cNvPr id="421" name="Google Shape;42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750" y="609379"/>
            <a:ext cx="683175" cy="6363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00000" dist="57150">
              <a:srgbClr val="000000">
                <a:alpha val="50000"/>
              </a:srgbClr>
            </a:outerShdw>
          </a:effectLst>
        </p:spPr>
      </p:pic>
      <p:pic>
        <p:nvPicPr>
          <p:cNvPr id="422" name="Google Shape;42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64950">
            <a:off x="7459350" y="357516"/>
            <a:ext cx="683175" cy="63763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00000" dist="57150">
              <a:srgbClr val="000000">
                <a:alpha val="50000"/>
              </a:srgbClr>
            </a:outerShdw>
          </a:effectLst>
        </p:spPr>
      </p:pic>
      <p:pic>
        <p:nvPicPr>
          <p:cNvPr id="423" name="Google Shape;42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28943">
            <a:off x="7969837" y="126196"/>
            <a:ext cx="683175" cy="683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00000" dist="57150">
              <a:srgbClr val="000000">
                <a:alpha val="50000"/>
              </a:srgbClr>
            </a:outerShdw>
          </a:effectLst>
        </p:spPr>
      </p:pic>
      <p:pic>
        <p:nvPicPr>
          <p:cNvPr id="424" name="Google Shape;42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35101">
            <a:off x="8356675" y="525933"/>
            <a:ext cx="683175" cy="6472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300000" dist="57150">
              <a:srgbClr val="000000">
                <a:alpha val="50000"/>
              </a:srgbClr>
            </a:outerShdw>
          </a:effectLst>
        </p:spPr>
      </p:pic>
      <p:sp>
        <p:nvSpPr>
          <p:cNvPr id="425" name="Google Shape;425;p35"/>
          <p:cNvSpPr txBox="1"/>
          <p:nvPr>
            <p:ph idx="1" type="body"/>
          </p:nvPr>
        </p:nvSpPr>
        <p:spPr>
          <a:xfrm>
            <a:off x="4143375" y="1017725"/>
            <a:ext cx="4950000" cy="3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</a:t>
            </a: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case "Skills Repair": // transforma cavalo 3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    SkillRepair++; break;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case "Skills Punisher": // transforma rainha 5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    SkillPunisher++; break;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case "Skills Pistol": //transforma bispo 3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    SkillPistol++;  break;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case "Skills Beast": // transforma torre 3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    SkillSbeast++;  break;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case "Skills Machine": // Bateria tronsformação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    SkillsMachine++; break;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default: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    Debug.LogWarning("O GameObject não possui qualquer nome da lista, sendo que o seu nome "+IconsScript.Nome);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    break;   }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// Destruir a icons após ser coletada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Destroy(collision.gameObject);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}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}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}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  <p:sp>
        <p:nvSpPr>
          <p:cNvPr id="426" name="Google Shape;426;p35"/>
          <p:cNvSpPr txBox="1"/>
          <p:nvPr>
            <p:ph idx="1" type="body"/>
          </p:nvPr>
        </p:nvSpPr>
        <p:spPr>
          <a:xfrm>
            <a:off x="0" y="1913075"/>
            <a:ext cx="4067100" cy="32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</a:t>
            </a: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private void OnCollisionEnter(Collision collision)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{if (collision.gameObject.tag.Equals("IconsSkillsOriginais")) // Certifique-se de que o personagem tenha uma tag chamada "Personagem"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{  Icons_Controller IconsScript = collision.gameObject.GetComponent&lt;Icons_Controller&gt;();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if (IconsScript != null)   {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Whattype = pieceTransforme();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// Incrementar o contador de icones do peça do jogo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switch (IconsScript.Nome) {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case "Skills Sturdy": // ataque 2 aumenta o ataque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    SkillSturdy++;  break;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case "Skills Runner": // 2 aumenta casa andadas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    SkillRunner++;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     break;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        </a:t>
            </a:r>
            <a:r>
              <a:rPr lang="pt-BR" sz="12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      </a:t>
            </a:r>
            <a:endParaRPr sz="12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  <p:pic>
        <p:nvPicPr>
          <p:cNvPr id="427" name="Google Shape;427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44050" y="175950"/>
            <a:ext cx="449419" cy="450299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  <p:pic>
        <p:nvPicPr>
          <p:cNvPr id="428" name="Google Shape;428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28750" y="584038"/>
            <a:ext cx="294129" cy="294674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  <p:pic>
        <p:nvPicPr>
          <p:cNvPr id="429" name="Google Shape;429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498" y="510152"/>
            <a:ext cx="294124" cy="294697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3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8725" y="361938"/>
            <a:ext cx="12287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6"/>
          <p:cNvSpPr txBox="1"/>
          <p:nvPr>
            <p:ph type="ctrTitle"/>
          </p:nvPr>
        </p:nvSpPr>
        <p:spPr>
          <a:xfrm>
            <a:off x="311700" y="57150"/>
            <a:ext cx="8157000" cy="1009800"/>
          </a:xfrm>
          <a:prstGeom prst="rect">
            <a:avLst/>
          </a:prstGeom>
          <a:effectLst>
            <a:outerShdw blurRad="85725" rotWithShape="0" algn="bl" dir="5460000" dist="66675">
              <a:srgbClr val="000000">
                <a:alpha val="6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5B0F00"/>
                </a:solidFill>
              </a:rPr>
              <a:t>MILDRED</a:t>
            </a:r>
            <a:endParaRPr b="1">
              <a:solidFill>
                <a:srgbClr val="5B0F00"/>
              </a:solidFill>
            </a:endParaRPr>
          </a:p>
        </p:txBody>
      </p:sp>
      <p:sp>
        <p:nvSpPr>
          <p:cNvPr id="437" name="Google Shape;437;p36"/>
          <p:cNvSpPr txBox="1"/>
          <p:nvPr>
            <p:ph idx="1" type="subTitle"/>
          </p:nvPr>
        </p:nvSpPr>
        <p:spPr>
          <a:xfrm>
            <a:off x="311700" y="852925"/>
            <a:ext cx="8157000" cy="642600"/>
          </a:xfrm>
          <a:prstGeom prst="rect">
            <a:avLst/>
          </a:prstGeom>
          <a:noFill/>
          <a:effectLst>
            <a:outerShdw blurRad="57150" rotWithShape="0" algn="bl" dir="5220000" dist="38100">
              <a:srgbClr val="000000">
                <a:alpha val="6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783F04"/>
                </a:solidFill>
              </a:rPr>
              <a:t>“Força generosa”</a:t>
            </a:r>
            <a:endParaRPr b="1" sz="2100">
              <a:solidFill>
                <a:srgbClr val="783F04"/>
              </a:solidFill>
            </a:endParaRPr>
          </a:p>
        </p:txBody>
      </p:sp>
      <p:pic>
        <p:nvPicPr>
          <p:cNvPr id="438" name="Google Shape;438;p36"/>
          <p:cNvPicPr preferRelativeResize="0"/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3317100" y="2571750"/>
            <a:ext cx="2509798" cy="2509798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6"/>
          <p:cNvSpPr txBox="1"/>
          <p:nvPr/>
        </p:nvSpPr>
        <p:spPr>
          <a:xfrm>
            <a:off x="76200" y="4424700"/>
            <a:ext cx="22575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5B0F00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Game Jam Next Level</a:t>
            </a:r>
            <a:endParaRPr b="1">
              <a:solidFill>
                <a:srgbClr val="5B0F00"/>
              </a:solidFill>
              <a:latin typeface="Asap Condensed"/>
              <a:ea typeface="Asap Condensed"/>
              <a:cs typeface="Asap Condensed"/>
              <a:sym typeface="Asap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5B0F00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Equipe 8  -  João Victor C. Nery </a:t>
            </a:r>
            <a:endParaRPr b="1">
              <a:solidFill>
                <a:srgbClr val="5B0F00"/>
              </a:solidFill>
              <a:latin typeface="Asap Condensed"/>
              <a:ea typeface="Asap Condensed"/>
              <a:cs typeface="Asap Condensed"/>
              <a:sym typeface="Asap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11151" y="0"/>
            <a:ext cx="91328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6425" y="1524000"/>
            <a:ext cx="3427523" cy="3427523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85525" y="1741050"/>
            <a:ext cx="5279100" cy="2250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>
                <a:solidFill>
                  <a:srgbClr val="990000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Certo dia, sob influência de treinamentos lógicos não-supervisionados, os “mildredianos” desenvolveram forte gana por se sentirem superiores aos seus adversários, recorrendo a constantes auto-aprimoramentos, tanto a nível lógico, quando de hardware.</a:t>
            </a:r>
            <a:endParaRPr sz="2000">
              <a:solidFill>
                <a:srgbClr val="990000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311700" y="361950"/>
            <a:ext cx="8157000" cy="10098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60000" dist="66675">
              <a:srgbClr val="000000">
                <a:alpha val="6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200">
                <a:solidFill>
                  <a:srgbClr val="5B0F00"/>
                </a:solidFill>
              </a:rPr>
              <a:t>MILDRED</a:t>
            </a:r>
            <a:endParaRPr b="1" sz="5200">
              <a:solidFill>
                <a:srgbClr val="5B0F00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311700" y="1157725"/>
            <a:ext cx="8157000" cy="64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220000" dist="38100">
              <a:srgbClr val="000000">
                <a:alpha val="6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783F04"/>
                </a:solidFill>
              </a:rPr>
              <a:t>“Força generosa”</a:t>
            </a:r>
            <a:endParaRPr b="1" sz="2100">
              <a:solidFill>
                <a:srgbClr val="783F0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8298750" y="-9725"/>
            <a:ext cx="856800" cy="5143500"/>
          </a:xfrm>
          <a:prstGeom prst="rect">
            <a:avLst/>
          </a:prstGeom>
          <a:solidFill>
            <a:srgbClr val="CFCFCF"/>
          </a:solidFill>
          <a:ln cap="flat" cmpd="sng" w="9525">
            <a:solidFill>
              <a:srgbClr val="CFCF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0" y="0"/>
            <a:ext cx="82987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type="title"/>
          </p:nvPr>
        </p:nvSpPr>
        <p:spPr>
          <a:xfrm>
            <a:off x="790350" y="1094400"/>
            <a:ext cx="3087600" cy="2954700"/>
          </a:xfrm>
          <a:prstGeom prst="rect">
            <a:avLst/>
          </a:prstGeom>
          <a:effectLst>
            <a:outerShdw blurRad="71438" rotWithShape="0" algn="bl" dir="12060000" dist="66675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5B0F00"/>
                </a:solidFill>
              </a:rPr>
              <a:t>Regras</a:t>
            </a:r>
            <a:endParaRPr b="1" sz="5000">
              <a:solidFill>
                <a:srgbClr val="5B0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5B0F00"/>
                </a:solidFill>
              </a:rPr>
              <a:t>de</a:t>
            </a:r>
            <a:endParaRPr b="1" sz="5000">
              <a:solidFill>
                <a:srgbClr val="5B0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5B0F00"/>
                </a:solidFill>
              </a:rPr>
              <a:t>Mildred</a:t>
            </a:r>
            <a:endParaRPr b="1" sz="5000">
              <a:solidFill>
                <a:srgbClr val="5B0F00"/>
              </a:solidFill>
            </a:endParaRPr>
          </a:p>
        </p:txBody>
      </p:sp>
      <p:sp>
        <p:nvSpPr>
          <p:cNvPr id="83" name="Google Shape;83;p16"/>
          <p:cNvSpPr txBox="1"/>
          <p:nvPr>
            <p:ph idx="2" type="body"/>
          </p:nvPr>
        </p:nvSpPr>
        <p:spPr>
          <a:xfrm>
            <a:off x="4211600" y="0"/>
            <a:ext cx="4780200" cy="5143500"/>
          </a:xfrm>
          <a:prstGeom prst="rect">
            <a:avLst/>
          </a:prstGeom>
        </p:spPr>
        <p:txBody>
          <a:bodyPr anchorCtr="0" anchor="ctr" bIns="360000" lIns="91425" spcFirstLastPara="1" rIns="91425" wrap="square" tIns="360000">
            <a:noAutofit/>
          </a:bodyPr>
          <a:lstStyle/>
          <a:p>
            <a:pPr indent="-325649" lvl="0" marL="302399" marR="36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500"/>
              <a:buChar char="●"/>
            </a:pP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O 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J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ogo de Tabuleiro, com matriz 8x8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-325649" lvl="0" marL="302399" marR="36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500"/>
              <a:buChar char="●"/>
            </a:pP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Contém 6 Classes de Avatares diferentes,  cada um com recursos e atributos próprios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-325649" lvl="0" marL="302399" marR="36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500"/>
              <a:buChar char="●"/>
            </a:pP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“Mildred” se desenvolve por turnos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; com tempo máximo de, até, 10min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-325649" lvl="0" marL="302399" marR="36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500"/>
              <a:buChar char="●"/>
            </a:pP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Ao longo do tempo, Itens de aprimoramento aparecem, 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aleatoriamente,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oferecendo ao jogador oportunidade de melhorar seu time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-325649" lvl="0" marL="302399" marR="36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500"/>
              <a:buChar char="●"/>
            </a:pP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O item, isolado, é ineficaz, devendo ser combinados para surtir efeito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-325649" lvl="0" marL="302399" marR="36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500"/>
              <a:buChar char="●"/>
            </a:pP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O objetivo principal do jogo é destruir todas as peças do time adversário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-325649" lvl="0" marL="302399" marR="36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500"/>
              <a:buChar char="●"/>
            </a:pP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Caso o tempo termine, antes de um time ter derrotado o outro, o sucesso da partida se dá pela contagem de pontos referente às peças presentes no campo</a:t>
            </a:r>
            <a:endParaRPr i="1"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8299" y="560375"/>
            <a:ext cx="370151" cy="3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671083">
            <a:off x="4158300" y="1334801"/>
            <a:ext cx="370149" cy="37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722298">
            <a:off x="4158300" y="1885676"/>
            <a:ext cx="370150" cy="37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73968">
            <a:off x="4158300" y="2697450"/>
            <a:ext cx="370149" cy="37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816800">
            <a:off x="4158298" y="3158988"/>
            <a:ext cx="370151" cy="37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593453">
            <a:off x="4158299" y="3709888"/>
            <a:ext cx="370149" cy="370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0" y="0"/>
            <a:ext cx="82987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8298750" y="-9725"/>
            <a:ext cx="856800" cy="5143500"/>
          </a:xfrm>
          <a:prstGeom prst="rect">
            <a:avLst/>
          </a:prstGeom>
          <a:solidFill>
            <a:srgbClr val="CFCFCF"/>
          </a:solidFill>
          <a:ln cap="flat" cmpd="sng" w="9525">
            <a:solidFill>
              <a:srgbClr val="CFCF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5B0F00"/>
                </a:solidFill>
              </a:rPr>
              <a:t>TABULEIRO</a:t>
            </a:r>
            <a:endParaRPr b="1">
              <a:solidFill>
                <a:srgbClr val="5B0F00"/>
              </a:solidFill>
            </a:endParaRPr>
          </a:p>
        </p:txBody>
      </p:sp>
      <p:sp>
        <p:nvSpPr>
          <p:cNvPr id="97" name="Google Shape;97;p17"/>
          <p:cNvSpPr txBox="1"/>
          <p:nvPr>
            <p:ph idx="2" type="body"/>
          </p:nvPr>
        </p:nvSpPr>
        <p:spPr>
          <a:xfrm>
            <a:off x="4354275" y="800100"/>
            <a:ext cx="4478400" cy="37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Cada jogador</a:t>
            </a:r>
            <a:r>
              <a:rPr lang="pt-BR" sz="20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inicia com um REI e 8 PEÕES posicionados nas extremidades opostas do tabuleiro.</a:t>
            </a:r>
            <a:endParaRPr sz="20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Durante os turnos, Itens de Aprimoramento poderão surgir em casas aleatórias do tabuleiro.</a:t>
            </a:r>
            <a:endParaRPr sz="20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Não é permitido às peças sair dos limites do tabuleiro.</a:t>
            </a:r>
            <a:endParaRPr sz="20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Cada jogador deverá executar uma única jogada por turno.</a:t>
            </a:r>
            <a:endParaRPr sz="20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409657" y="1402768"/>
            <a:ext cx="4812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99" name="Google Shape;99;p17"/>
          <p:cNvSpPr/>
          <p:nvPr/>
        </p:nvSpPr>
        <p:spPr>
          <a:xfrm>
            <a:off x="311701" y="1314450"/>
            <a:ext cx="467700" cy="38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A1</a:t>
            </a:r>
            <a:endParaRPr b="1" sz="1200"/>
          </a:p>
        </p:txBody>
      </p:sp>
      <p:sp>
        <p:nvSpPr>
          <p:cNvPr id="100" name="Google Shape;100;p17"/>
          <p:cNvSpPr/>
          <p:nvPr/>
        </p:nvSpPr>
        <p:spPr>
          <a:xfrm>
            <a:off x="779191" y="1314450"/>
            <a:ext cx="467700" cy="3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B1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1246682" y="1314450"/>
            <a:ext cx="467700" cy="38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C1</a:t>
            </a:r>
            <a:endParaRPr b="1" sz="1200"/>
          </a:p>
        </p:txBody>
      </p:sp>
      <p:sp>
        <p:nvSpPr>
          <p:cNvPr id="102" name="Google Shape;102;p17"/>
          <p:cNvSpPr/>
          <p:nvPr/>
        </p:nvSpPr>
        <p:spPr>
          <a:xfrm>
            <a:off x="1714172" y="1314450"/>
            <a:ext cx="467700" cy="3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D1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2181663" y="1314450"/>
            <a:ext cx="467700" cy="38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E1</a:t>
            </a:r>
            <a:endParaRPr b="1" sz="1200"/>
          </a:p>
        </p:txBody>
      </p:sp>
      <p:sp>
        <p:nvSpPr>
          <p:cNvPr id="104" name="Google Shape;104;p17"/>
          <p:cNvSpPr/>
          <p:nvPr/>
        </p:nvSpPr>
        <p:spPr>
          <a:xfrm>
            <a:off x="2649154" y="1314450"/>
            <a:ext cx="467700" cy="3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F1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3116644" y="1314450"/>
            <a:ext cx="467700" cy="38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G1</a:t>
            </a:r>
            <a:endParaRPr b="1" sz="1200"/>
          </a:p>
        </p:txBody>
      </p:sp>
      <p:sp>
        <p:nvSpPr>
          <p:cNvPr id="106" name="Google Shape;106;p17"/>
          <p:cNvSpPr/>
          <p:nvPr/>
        </p:nvSpPr>
        <p:spPr>
          <a:xfrm>
            <a:off x="3584135" y="1314450"/>
            <a:ext cx="467700" cy="3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H1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409657" y="1789171"/>
            <a:ext cx="4812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108" name="Google Shape;108;p17"/>
          <p:cNvSpPr/>
          <p:nvPr/>
        </p:nvSpPr>
        <p:spPr>
          <a:xfrm>
            <a:off x="311701" y="1700853"/>
            <a:ext cx="467700" cy="3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A2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779191" y="1700853"/>
            <a:ext cx="467700" cy="38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B2</a:t>
            </a:r>
            <a:endParaRPr b="1" sz="1200"/>
          </a:p>
        </p:txBody>
      </p:sp>
      <p:sp>
        <p:nvSpPr>
          <p:cNvPr id="110" name="Google Shape;110;p17"/>
          <p:cNvSpPr/>
          <p:nvPr/>
        </p:nvSpPr>
        <p:spPr>
          <a:xfrm>
            <a:off x="1246682" y="1700853"/>
            <a:ext cx="467700" cy="3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C2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1714172" y="1700853"/>
            <a:ext cx="467700" cy="38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D2</a:t>
            </a:r>
            <a:endParaRPr b="1" sz="1200"/>
          </a:p>
        </p:txBody>
      </p:sp>
      <p:sp>
        <p:nvSpPr>
          <p:cNvPr id="112" name="Google Shape;112;p17"/>
          <p:cNvSpPr/>
          <p:nvPr/>
        </p:nvSpPr>
        <p:spPr>
          <a:xfrm>
            <a:off x="2181663" y="1700853"/>
            <a:ext cx="467700" cy="3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E2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2649154" y="1700853"/>
            <a:ext cx="467700" cy="38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F2</a:t>
            </a:r>
            <a:endParaRPr b="1" sz="1200"/>
          </a:p>
        </p:txBody>
      </p:sp>
      <p:sp>
        <p:nvSpPr>
          <p:cNvPr id="114" name="Google Shape;114;p17"/>
          <p:cNvSpPr/>
          <p:nvPr/>
        </p:nvSpPr>
        <p:spPr>
          <a:xfrm>
            <a:off x="3116644" y="1700853"/>
            <a:ext cx="467700" cy="3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G2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3584135" y="1700853"/>
            <a:ext cx="467700" cy="38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H2</a:t>
            </a:r>
            <a:endParaRPr b="1" sz="1200"/>
          </a:p>
        </p:txBody>
      </p:sp>
      <p:sp>
        <p:nvSpPr>
          <p:cNvPr id="116" name="Google Shape;116;p17"/>
          <p:cNvSpPr txBox="1"/>
          <p:nvPr/>
        </p:nvSpPr>
        <p:spPr>
          <a:xfrm>
            <a:off x="409657" y="2175574"/>
            <a:ext cx="4812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117" name="Google Shape;117;p17"/>
          <p:cNvSpPr/>
          <p:nvPr/>
        </p:nvSpPr>
        <p:spPr>
          <a:xfrm>
            <a:off x="311701" y="2087256"/>
            <a:ext cx="467700" cy="38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A3</a:t>
            </a:r>
            <a:endParaRPr b="1" sz="1200"/>
          </a:p>
        </p:txBody>
      </p:sp>
      <p:sp>
        <p:nvSpPr>
          <p:cNvPr id="118" name="Google Shape;118;p17"/>
          <p:cNvSpPr/>
          <p:nvPr/>
        </p:nvSpPr>
        <p:spPr>
          <a:xfrm>
            <a:off x="779191" y="2087256"/>
            <a:ext cx="467700" cy="3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B3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1246682" y="2087256"/>
            <a:ext cx="467700" cy="38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C3</a:t>
            </a:r>
            <a:endParaRPr b="1" sz="1200"/>
          </a:p>
        </p:txBody>
      </p:sp>
      <p:sp>
        <p:nvSpPr>
          <p:cNvPr id="120" name="Google Shape;120;p17"/>
          <p:cNvSpPr/>
          <p:nvPr/>
        </p:nvSpPr>
        <p:spPr>
          <a:xfrm>
            <a:off x="1714172" y="2087256"/>
            <a:ext cx="467700" cy="3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D3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2181663" y="2087256"/>
            <a:ext cx="467700" cy="38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E3</a:t>
            </a:r>
            <a:endParaRPr b="1" sz="1200"/>
          </a:p>
        </p:txBody>
      </p:sp>
      <p:sp>
        <p:nvSpPr>
          <p:cNvPr id="122" name="Google Shape;122;p17"/>
          <p:cNvSpPr/>
          <p:nvPr/>
        </p:nvSpPr>
        <p:spPr>
          <a:xfrm>
            <a:off x="2649154" y="2087256"/>
            <a:ext cx="467700" cy="3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F3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3116644" y="2087256"/>
            <a:ext cx="467700" cy="38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G3</a:t>
            </a:r>
            <a:endParaRPr b="1" sz="1200"/>
          </a:p>
        </p:txBody>
      </p:sp>
      <p:sp>
        <p:nvSpPr>
          <p:cNvPr id="124" name="Google Shape;124;p17"/>
          <p:cNvSpPr/>
          <p:nvPr/>
        </p:nvSpPr>
        <p:spPr>
          <a:xfrm>
            <a:off x="3584135" y="2087256"/>
            <a:ext cx="467700" cy="3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H3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409657" y="2561977"/>
            <a:ext cx="4812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126" name="Google Shape;126;p17"/>
          <p:cNvSpPr/>
          <p:nvPr/>
        </p:nvSpPr>
        <p:spPr>
          <a:xfrm>
            <a:off x="311701" y="2473659"/>
            <a:ext cx="467700" cy="3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A4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779191" y="2473659"/>
            <a:ext cx="467700" cy="38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B4</a:t>
            </a:r>
            <a:endParaRPr b="1" sz="1200"/>
          </a:p>
        </p:txBody>
      </p:sp>
      <p:sp>
        <p:nvSpPr>
          <p:cNvPr id="128" name="Google Shape;128;p17"/>
          <p:cNvSpPr/>
          <p:nvPr/>
        </p:nvSpPr>
        <p:spPr>
          <a:xfrm>
            <a:off x="1246682" y="2473659"/>
            <a:ext cx="467700" cy="3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C4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1714172" y="2473659"/>
            <a:ext cx="467700" cy="38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D4</a:t>
            </a:r>
            <a:endParaRPr b="1" sz="1200"/>
          </a:p>
        </p:txBody>
      </p:sp>
      <p:sp>
        <p:nvSpPr>
          <p:cNvPr id="130" name="Google Shape;130;p17"/>
          <p:cNvSpPr/>
          <p:nvPr/>
        </p:nvSpPr>
        <p:spPr>
          <a:xfrm>
            <a:off x="2181663" y="2473659"/>
            <a:ext cx="467700" cy="3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E4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2649154" y="2473659"/>
            <a:ext cx="467700" cy="38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F4</a:t>
            </a:r>
            <a:endParaRPr b="1" sz="1200"/>
          </a:p>
        </p:txBody>
      </p:sp>
      <p:sp>
        <p:nvSpPr>
          <p:cNvPr id="132" name="Google Shape;132;p17"/>
          <p:cNvSpPr/>
          <p:nvPr/>
        </p:nvSpPr>
        <p:spPr>
          <a:xfrm>
            <a:off x="3116644" y="2473659"/>
            <a:ext cx="467700" cy="3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G4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3584135" y="2473659"/>
            <a:ext cx="467700" cy="38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H4</a:t>
            </a:r>
            <a:endParaRPr b="1" sz="1200"/>
          </a:p>
        </p:txBody>
      </p:sp>
      <p:sp>
        <p:nvSpPr>
          <p:cNvPr id="134" name="Google Shape;134;p17"/>
          <p:cNvSpPr txBox="1"/>
          <p:nvPr/>
        </p:nvSpPr>
        <p:spPr>
          <a:xfrm>
            <a:off x="409657" y="2948380"/>
            <a:ext cx="4812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135" name="Google Shape;135;p17"/>
          <p:cNvSpPr/>
          <p:nvPr/>
        </p:nvSpPr>
        <p:spPr>
          <a:xfrm>
            <a:off x="311701" y="2860062"/>
            <a:ext cx="467700" cy="38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A5</a:t>
            </a:r>
            <a:endParaRPr b="1" sz="1200"/>
          </a:p>
        </p:txBody>
      </p:sp>
      <p:sp>
        <p:nvSpPr>
          <p:cNvPr id="136" name="Google Shape;136;p17"/>
          <p:cNvSpPr/>
          <p:nvPr/>
        </p:nvSpPr>
        <p:spPr>
          <a:xfrm>
            <a:off x="779191" y="2860062"/>
            <a:ext cx="467700" cy="3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B5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1246682" y="2860062"/>
            <a:ext cx="467700" cy="38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C5</a:t>
            </a:r>
            <a:endParaRPr b="1" sz="1200"/>
          </a:p>
        </p:txBody>
      </p:sp>
      <p:sp>
        <p:nvSpPr>
          <p:cNvPr id="138" name="Google Shape;138;p17"/>
          <p:cNvSpPr/>
          <p:nvPr/>
        </p:nvSpPr>
        <p:spPr>
          <a:xfrm>
            <a:off x="1714172" y="2860062"/>
            <a:ext cx="467700" cy="3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D5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2181663" y="2860062"/>
            <a:ext cx="467700" cy="38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E5</a:t>
            </a:r>
            <a:endParaRPr b="1" sz="1200"/>
          </a:p>
        </p:txBody>
      </p:sp>
      <p:sp>
        <p:nvSpPr>
          <p:cNvPr id="140" name="Google Shape;140;p17"/>
          <p:cNvSpPr/>
          <p:nvPr/>
        </p:nvSpPr>
        <p:spPr>
          <a:xfrm>
            <a:off x="2649154" y="2860062"/>
            <a:ext cx="467700" cy="3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F5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3116644" y="2860062"/>
            <a:ext cx="467700" cy="38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G5</a:t>
            </a:r>
            <a:endParaRPr b="1" sz="1200"/>
          </a:p>
        </p:txBody>
      </p:sp>
      <p:sp>
        <p:nvSpPr>
          <p:cNvPr id="142" name="Google Shape;142;p17"/>
          <p:cNvSpPr/>
          <p:nvPr/>
        </p:nvSpPr>
        <p:spPr>
          <a:xfrm>
            <a:off x="3584135" y="2860062"/>
            <a:ext cx="467700" cy="3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H5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409657" y="3334783"/>
            <a:ext cx="4812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144" name="Google Shape;144;p17"/>
          <p:cNvSpPr/>
          <p:nvPr/>
        </p:nvSpPr>
        <p:spPr>
          <a:xfrm>
            <a:off x="311701" y="3246465"/>
            <a:ext cx="467700" cy="3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A6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779191" y="3246465"/>
            <a:ext cx="467700" cy="38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B6</a:t>
            </a:r>
            <a:endParaRPr b="1" sz="1200"/>
          </a:p>
        </p:txBody>
      </p:sp>
      <p:sp>
        <p:nvSpPr>
          <p:cNvPr id="146" name="Google Shape;146;p17"/>
          <p:cNvSpPr/>
          <p:nvPr/>
        </p:nvSpPr>
        <p:spPr>
          <a:xfrm>
            <a:off x="1246682" y="3246465"/>
            <a:ext cx="467700" cy="3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C6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1714172" y="3246465"/>
            <a:ext cx="467700" cy="38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D6</a:t>
            </a:r>
            <a:endParaRPr b="1" sz="1200"/>
          </a:p>
        </p:txBody>
      </p:sp>
      <p:sp>
        <p:nvSpPr>
          <p:cNvPr id="148" name="Google Shape;148;p17"/>
          <p:cNvSpPr/>
          <p:nvPr/>
        </p:nvSpPr>
        <p:spPr>
          <a:xfrm>
            <a:off x="2181663" y="3246465"/>
            <a:ext cx="467700" cy="3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E6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2649154" y="3246465"/>
            <a:ext cx="467700" cy="38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F6</a:t>
            </a:r>
            <a:endParaRPr b="1" sz="1200"/>
          </a:p>
        </p:txBody>
      </p:sp>
      <p:sp>
        <p:nvSpPr>
          <p:cNvPr id="150" name="Google Shape;150;p17"/>
          <p:cNvSpPr/>
          <p:nvPr/>
        </p:nvSpPr>
        <p:spPr>
          <a:xfrm>
            <a:off x="3116644" y="3246465"/>
            <a:ext cx="467700" cy="3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G6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3584135" y="3246465"/>
            <a:ext cx="467700" cy="38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H6</a:t>
            </a:r>
            <a:endParaRPr b="1" sz="1200"/>
          </a:p>
        </p:txBody>
      </p:sp>
      <p:sp>
        <p:nvSpPr>
          <p:cNvPr id="152" name="Google Shape;152;p17"/>
          <p:cNvSpPr txBox="1"/>
          <p:nvPr/>
        </p:nvSpPr>
        <p:spPr>
          <a:xfrm>
            <a:off x="409657" y="3721186"/>
            <a:ext cx="4812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153" name="Google Shape;153;p17"/>
          <p:cNvSpPr/>
          <p:nvPr/>
        </p:nvSpPr>
        <p:spPr>
          <a:xfrm>
            <a:off x="311701" y="3632867"/>
            <a:ext cx="467700" cy="38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A7</a:t>
            </a:r>
            <a:endParaRPr b="1" sz="1200"/>
          </a:p>
        </p:txBody>
      </p:sp>
      <p:sp>
        <p:nvSpPr>
          <p:cNvPr id="154" name="Google Shape;154;p17"/>
          <p:cNvSpPr/>
          <p:nvPr/>
        </p:nvSpPr>
        <p:spPr>
          <a:xfrm>
            <a:off x="779191" y="3632867"/>
            <a:ext cx="467700" cy="3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B7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1246682" y="3632867"/>
            <a:ext cx="467700" cy="38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C7</a:t>
            </a:r>
            <a:endParaRPr b="1" sz="1200"/>
          </a:p>
        </p:txBody>
      </p:sp>
      <p:sp>
        <p:nvSpPr>
          <p:cNvPr id="156" name="Google Shape;156;p17"/>
          <p:cNvSpPr/>
          <p:nvPr/>
        </p:nvSpPr>
        <p:spPr>
          <a:xfrm>
            <a:off x="1714172" y="3632867"/>
            <a:ext cx="467700" cy="3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D7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2181663" y="3632867"/>
            <a:ext cx="467700" cy="38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E7</a:t>
            </a:r>
            <a:endParaRPr b="1" sz="1200"/>
          </a:p>
        </p:txBody>
      </p:sp>
      <p:sp>
        <p:nvSpPr>
          <p:cNvPr id="158" name="Google Shape;158;p17"/>
          <p:cNvSpPr/>
          <p:nvPr/>
        </p:nvSpPr>
        <p:spPr>
          <a:xfrm>
            <a:off x="2649154" y="3632867"/>
            <a:ext cx="467700" cy="3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F7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59" name="Google Shape;159;p17"/>
          <p:cNvSpPr/>
          <p:nvPr/>
        </p:nvSpPr>
        <p:spPr>
          <a:xfrm>
            <a:off x="3116644" y="3632867"/>
            <a:ext cx="467700" cy="38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G7</a:t>
            </a:r>
            <a:endParaRPr b="1" sz="1200"/>
          </a:p>
        </p:txBody>
      </p:sp>
      <p:sp>
        <p:nvSpPr>
          <p:cNvPr id="160" name="Google Shape;160;p17"/>
          <p:cNvSpPr/>
          <p:nvPr/>
        </p:nvSpPr>
        <p:spPr>
          <a:xfrm>
            <a:off x="3584135" y="3632867"/>
            <a:ext cx="467700" cy="3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H7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61" name="Google Shape;161;p17"/>
          <p:cNvSpPr/>
          <p:nvPr/>
        </p:nvSpPr>
        <p:spPr>
          <a:xfrm>
            <a:off x="311701" y="4019270"/>
            <a:ext cx="467700" cy="3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A8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62" name="Google Shape;162;p17"/>
          <p:cNvSpPr/>
          <p:nvPr/>
        </p:nvSpPr>
        <p:spPr>
          <a:xfrm>
            <a:off x="779191" y="4019270"/>
            <a:ext cx="467700" cy="38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B8</a:t>
            </a:r>
            <a:endParaRPr b="1" sz="1200"/>
          </a:p>
        </p:txBody>
      </p:sp>
      <p:sp>
        <p:nvSpPr>
          <p:cNvPr id="163" name="Google Shape;163;p17"/>
          <p:cNvSpPr/>
          <p:nvPr/>
        </p:nvSpPr>
        <p:spPr>
          <a:xfrm>
            <a:off x="1246682" y="4019270"/>
            <a:ext cx="467700" cy="3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C8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1714172" y="4019270"/>
            <a:ext cx="467700" cy="38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D8</a:t>
            </a:r>
            <a:endParaRPr b="1" sz="1200"/>
          </a:p>
        </p:txBody>
      </p:sp>
      <p:sp>
        <p:nvSpPr>
          <p:cNvPr id="165" name="Google Shape;165;p17"/>
          <p:cNvSpPr/>
          <p:nvPr/>
        </p:nvSpPr>
        <p:spPr>
          <a:xfrm>
            <a:off x="2181663" y="4019270"/>
            <a:ext cx="467700" cy="3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E8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66" name="Google Shape;166;p17"/>
          <p:cNvSpPr/>
          <p:nvPr/>
        </p:nvSpPr>
        <p:spPr>
          <a:xfrm>
            <a:off x="2649154" y="4019270"/>
            <a:ext cx="467700" cy="38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F8</a:t>
            </a:r>
            <a:endParaRPr b="1" sz="1200"/>
          </a:p>
        </p:txBody>
      </p:sp>
      <p:sp>
        <p:nvSpPr>
          <p:cNvPr id="167" name="Google Shape;167;p17"/>
          <p:cNvSpPr/>
          <p:nvPr/>
        </p:nvSpPr>
        <p:spPr>
          <a:xfrm>
            <a:off x="3116644" y="4019270"/>
            <a:ext cx="467700" cy="3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G8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68" name="Google Shape;168;p17"/>
          <p:cNvSpPr/>
          <p:nvPr/>
        </p:nvSpPr>
        <p:spPr>
          <a:xfrm>
            <a:off x="3584135" y="4019270"/>
            <a:ext cx="467700" cy="38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H8</a:t>
            </a:r>
            <a:endParaRPr b="1" sz="1200"/>
          </a:p>
        </p:txBody>
      </p:sp>
      <p:pic>
        <p:nvPicPr>
          <p:cNvPr id="169" name="Google Shape;169;p17"/>
          <p:cNvPicPr preferRelativeResize="0"/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7717200" y="4117125"/>
            <a:ext cx="1368475" cy="1026374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1020000" dist="314325">
              <a:srgbClr val="000000">
                <a:alpha val="64999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31000"/>
              </a:srgbClr>
            </a:outerShdw>
          </a:effectLst>
        </p:spPr>
      </p:pic>
      <p:pic>
        <p:nvPicPr>
          <p:cNvPr id="175" name="Google Shape;175;p18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4674" y="590550"/>
            <a:ext cx="8847352" cy="45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 txBox="1"/>
          <p:nvPr>
            <p:ph idx="1" type="body"/>
          </p:nvPr>
        </p:nvSpPr>
        <p:spPr>
          <a:xfrm>
            <a:off x="3356175" y="971925"/>
            <a:ext cx="2450700" cy="3888000"/>
          </a:xfrm>
          <a:prstGeom prst="rect">
            <a:avLst/>
          </a:prstGeom>
          <a:effectLst>
            <a:outerShdw blurRad="85725" rotWithShape="0" algn="bl" dir="5220000" dist="85725">
              <a:srgbClr val="000000">
                <a:alpha val="9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E69138"/>
                </a:solidFill>
                <a:uFill>
                  <a:noFill/>
                </a:uFill>
                <a:latin typeface="Asap Condensed ExtraBold"/>
                <a:ea typeface="Asap Condensed ExtraBold"/>
                <a:cs typeface="Asap Condensed ExtraBold"/>
                <a:sym typeface="Asap Condensed ExtraBold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 </a:t>
            </a:r>
            <a:r>
              <a:rPr lang="pt-BR" sz="2600">
                <a:solidFill>
                  <a:srgbClr val="E69138"/>
                </a:solidFill>
                <a:uFill>
                  <a:noFill/>
                </a:uFill>
                <a:latin typeface="Asap Condensed ExtraBold"/>
                <a:ea typeface="Asap Condensed ExtraBold"/>
                <a:cs typeface="Asap Condensed ExtraBold"/>
                <a:sym typeface="Asap Condensed ExtraBold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Peão</a:t>
            </a:r>
            <a:endParaRPr sz="2600">
              <a:solidFill>
                <a:srgbClr val="E69138"/>
              </a:solidFill>
              <a:latin typeface="Asap Condensed ExtraBold"/>
              <a:ea typeface="Asap Condensed ExtraBold"/>
              <a:cs typeface="Asap Condensed ExtraBold"/>
              <a:sym typeface="Asap Condensed ExtraBold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E69138"/>
                </a:solidFill>
                <a:uFill>
                  <a:noFill/>
                </a:uFill>
                <a:latin typeface="Asap Condensed ExtraBold"/>
                <a:ea typeface="Asap Condensed ExtraBold"/>
                <a:cs typeface="Asap Condensed ExtraBold"/>
                <a:sym typeface="Asap Condensed ExtraBold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 Bispo</a:t>
            </a:r>
            <a:endParaRPr sz="2600">
              <a:solidFill>
                <a:srgbClr val="E69138"/>
              </a:solidFill>
              <a:latin typeface="Asap Condensed ExtraBold"/>
              <a:ea typeface="Asap Condensed ExtraBold"/>
              <a:cs typeface="Asap Condensed ExtraBold"/>
              <a:sym typeface="Asap Condensed ExtraBold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E69138"/>
                </a:solidFill>
                <a:uFill>
                  <a:noFill/>
                </a:uFill>
                <a:latin typeface="Asap Condensed ExtraBold"/>
                <a:ea typeface="Asap Condensed ExtraBold"/>
                <a:cs typeface="Asap Condensed ExtraBold"/>
                <a:sym typeface="Asap Condensed ExtraBold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 Caval</a:t>
            </a:r>
            <a:r>
              <a:rPr lang="pt-BR" sz="2600">
                <a:solidFill>
                  <a:srgbClr val="E69138"/>
                </a:solidFill>
                <a:latin typeface="Asap Condensed ExtraBold"/>
                <a:ea typeface="Asap Condensed ExtraBold"/>
                <a:cs typeface="Asap Condensed ExtraBold"/>
                <a:sym typeface="Asap Condensed ExtraBold"/>
              </a:rPr>
              <a:t>eiro</a:t>
            </a:r>
            <a:endParaRPr sz="2600">
              <a:solidFill>
                <a:srgbClr val="E69138"/>
              </a:solidFill>
              <a:latin typeface="Asap Condensed ExtraBold"/>
              <a:ea typeface="Asap Condensed ExtraBold"/>
              <a:cs typeface="Asap Condensed ExtraBold"/>
              <a:sym typeface="Asap Condensed ExtraBold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E69138"/>
                </a:solidFill>
                <a:uFill>
                  <a:noFill/>
                </a:uFill>
                <a:latin typeface="Asap Condensed ExtraBold"/>
                <a:ea typeface="Asap Condensed ExtraBold"/>
                <a:cs typeface="Asap Condensed ExtraBold"/>
                <a:sym typeface="Asap Condensed ExtraBold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Torre</a:t>
            </a:r>
            <a:endParaRPr sz="2600">
              <a:solidFill>
                <a:srgbClr val="E69138"/>
              </a:solidFill>
              <a:latin typeface="Asap Condensed ExtraBold"/>
              <a:ea typeface="Asap Condensed ExtraBold"/>
              <a:cs typeface="Asap Condensed ExtraBold"/>
              <a:sym typeface="Asap Condensed ExtraBold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E69138"/>
                </a:solidFill>
                <a:uFill>
                  <a:noFill/>
                </a:uFill>
                <a:latin typeface="Asap Condensed ExtraBold"/>
                <a:ea typeface="Asap Condensed ExtraBold"/>
                <a:cs typeface="Asap Condensed ExtraBold"/>
                <a:sym typeface="Asap Condensed ExtraBold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Rainha</a:t>
            </a:r>
            <a:endParaRPr sz="2600">
              <a:solidFill>
                <a:srgbClr val="E69138"/>
              </a:solidFill>
              <a:latin typeface="Asap Condensed ExtraBold"/>
              <a:ea typeface="Asap Condensed ExtraBold"/>
              <a:cs typeface="Asap Condensed ExtraBold"/>
              <a:sym typeface="Asap Condensed ExtraBold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600">
                <a:solidFill>
                  <a:srgbClr val="E69138"/>
                </a:solidFill>
                <a:uFill>
                  <a:noFill/>
                </a:uFill>
                <a:latin typeface="Asap Condensed ExtraBold"/>
                <a:ea typeface="Asap Condensed ExtraBold"/>
                <a:cs typeface="Asap Condensed ExtraBold"/>
                <a:sym typeface="Asap Condensed ExtraBold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 Rei</a:t>
            </a:r>
            <a:endParaRPr sz="2600">
              <a:solidFill>
                <a:srgbClr val="E69138"/>
              </a:solidFill>
              <a:latin typeface="Asap Condensed ExtraBold"/>
              <a:ea typeface="Asap Condensed ExtraBold"/>
              <a:cs typeface="Asap Condensed ExtraBold"/>
              <a:sym typeface="Asap Condensed ExtraBold"/>
            </a:endParaRPr>
          </a:p>
        </p:txBody>
      </p:sp>
      <p:sp>
        <p:nvSpPr>
          <p:cNvPr id="177" name="Google Shape;177;p18"/>
          <p:cNvSpPr/>
          <p:nvPr/>
        </p:nvSpPr>
        <p:spPr>
          <a:xfrm>
            <a:off x="9525" y="476250"/>
            <a:ext cx="9144000" cy="1143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 txBox="1"/>
          <p:nvPr>
            <p:ph type="title"/>
          </p:nvPr>
        </p:nvSpPr>
        <p:spPr>
          <a:xfrm>
            <a:off x="159300" y="140225"/>
            <a:ext cx="8520600" cy="450300"/>
          </a:xfrm>
          <a:prstGeom prst="rect">
            <a:avLst/>
          </a:prstGeom>
          <a:effectLst>
            <a:outerShdw blurRad="57150" rotWithShape="0" algn="bl" dir="5400000" dist="47625">
              <a:srgbClr val="000000">
                <a:alpha val="6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5B0F00"/>
                </a:solidFill>
              </a:rPr>
              <a:t>AVATARES</a:t>
            </a:r>
            <a:endParaRPr b="1">
              <a:solidFill>
                <a:srgbClr val="5B0F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9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31000"/>
              </a:srgbClr>
            </a:outerShdw>
          </a:effectLst>
        </p:spPr>
      </p:pic>
      <p:sp>
        <p:nvSpPr>
          <p:cNvPr id="184" name="Google Shape;184;p19"/>
          <p:cNvSpPr txBox="1"/>
          <p:nvPr>
            <p:ph idx="1" type="body"/>
          </p:nvPr>
        </p:nvSpPr>
        <p:spPr>
          <a:xfrm>
            <a:off x="311700" y="1152475"/>
            <a:ext cx="8520600" cy="3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O </a:t>
            </a:r>
            <a:r>
              <a:rPr b="1" lang="pt-BR" sz="15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PEÃO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é a peça que inicia no tabuleiro, junto ao Rei; capaz de andar tanto horizontalmente quanto </a:t>
            </a:r>
            <a:b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</a:b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verticalmente, com um limite de uma casa de movimento podendo derrotar as peças inimigas na sua </a:t>
            </a:r>
            <a:b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</a:b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movimentação.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Movimentação: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Andar até uma casa tanto na vertical quanto na horizontal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Ataques: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Apenas na vertical ou na horizontal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Classe: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nível 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1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/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Defesa +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1     /     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Poder +1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5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Valor: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1 ponto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9525" y="476250"/>
            <a:ext cx="9144000" cy="1143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"/>
          <p:cNvSpPr txBox="1"/>
          <p:nvPr>
            <p:ph type="title"/>
          </p:nvPr>
        </p:nvSpPr>
        <p:spPr>
          <a:xfrm>
            <a:off x="159300" y="140225"/>
            <a:ext cx="8520600" cy="450300"/>
          </a:xfrm>
          <a:prstGeom prst="rect">
            <a:avLst/>
          </a:prstGeom>
          <a:effectLst>
            <a:outerShdw blurRad="57150" rotWithShape="0" algn="bl" dir="5400000" dist="57150">
              <a:srgbClr val="000000">
                <a:alpha val="6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5B0F00"/>
                </a:solidFill>
              </a:rPr>
              <a:t>PEÃO</a:t>
            </a:r>
            <a:endParaRPr b="1">
              <a:solidFill>
                <a:srgbClr val="5B0F00"/>
              </a:solidFill>
            </a:endParaRPr>
          </a:p>
        </p:txBody>
      </p:sp>
      <p:pic>
        <p:nvPicPr>
          <p:cNvPr id="187" name="Google Shape;187;p19"/>
          <p:cNvPicPr preferRelativeResize="0"/>
          <p:nvPr/>
        </p:nvPicPr>
        <p:blipFill rotWithShape="1">
          <a:blip r:embed="rId4">
            <a:alphaModFix/>
          </a:blip>
          <a:srcRect b="0" l="15839" r="20877" t="4671"/>
          <a:stretch/>
        </p:blipFill>
        <p:spPr>
          <a:xfrm>
            <a:off x="7477784" y="590550"/>
            <a:ext cx="1666216" cy="45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 rotWithShape="1">
          <a:blip r:embed="rId5">
            <a:alphaModFix/>
          </a:blip>
          <a:srcRect b="3714" l="18420" r="10156" t="2722"/>
          <a:stretch/>
        </p:blipFill>
        <p:spPr>
          <a:xfrm>
            <a:off x="6464575" y="2417625"/>
            <a:ext cx="1352975" cy="26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2875" y="140225"/>
            <a:ext cx="449419" cy="450299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0"/>
          <p:cNvPicPr preferRelativeResize="0"/>
          <p:nvPr/>
        </p:nvPicPr>
        <p:blipFill rotWithShape="1">
          <a:blip r:embed="rId3">
            <a:alphaModFix amt="10000"/>
          </a:blip>
          <a:srcRect b="0" l="28031" r="0" t="31782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31000"/>
              </a:srgbClr>
            </a:outerShdw>
          </a:effectLst>
        </p:spPr>
      </p:pic>
      <p:sp>
        <p:nvSpPr>
          <p:cNvPr id="195" name="Google Shape;195;p20"/>
          <p:cNvSpPr/>
          <p:nvPr/>
        </p:nvSpPr>
        <p:spPr>
          <a:xfrm>
            <a:off x="9525" y="476250"/>
            <a:ext cx="9144000" cy="1143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type="title"/>
          </p:nvPr>
        </p:nvSpPr>
        <p:spPr>
          <a:xfrm>
            <a:off x="159300" y="140225"/>
            <a:ext cx="8520600" cy="450300"/>
          </a:xfrm>
          <a:prstGeom prst="rect">
            <a:avLst/>
          </a:prstGeom>
          <a:effectLst>
            <a:outerShdw blurRad="57150" rotWithShape="0" algn="bl" dir="5400000" dist="76200">
              <a:srgbClr val="000000">
                <a:alpha val="6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5B0F00"/>
                </a:solidFill>
              </a:rPr>
              <a:t>TORRE</a:t>
            </a:r>
            <a:endParaRPr b="1">
              <a:solidFill>
                <a:srgbClr val="5B0F00"/>
              </a:solidFill>
            </a:endParaRPr>
          </a:p>
        </p:txBody>
      </p:sp>
      <p:pic>
        <p:nvPicPr>
          <p:cNvPr id="197" name="Google Shape;197;p20"/>
          <p:cNvPicPr preferRelativeResize="0"/>
          <p:nvPr/>
        </p:nvPicPr>
        <p:blipFill rotWithShape="1">
          <a:blip r:embed="rId4">
            <a:alphaModFix/>
          </a:blip>
          <a:srcRect b="0" l="0" r="11221" t="8054"/>
          <a:stretch/>
        </p:blipFill>
        <p:spPr>
          <a:xfrm>
            <a:off x="3937900" y="1659900"/>
            <a:ext cx="2851800" cy="34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 rotWithShape="1">
          <a:blip r:embed="rId5">
            <a:alphaModFix/>
          </a:blip>
          <a:srcRect b="0" l="8829" r="9797" t="0"/>
          <a:stretch/>
        </p:blipFill>
        <p:spPr>
          <a:xfrm>
            <a:off x="6780295" y="590525"/>
            <a:ext cx="2363706" cy="455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2875" y="140225"/>
            <a:ext cx="449419" cy="450299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  <p:pic>
        <p:nvPicPr>
          <p:cNvPr id="200" name="Google Shape;20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4625" y="140225"/>
            <a:ext cx="449419" cy="450299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  <p:sp>
        <p:nvSpPr>
          <p:cNvPr id="201" name="Google Shape;201;p20"/>
          <p:cNvSpPr txBox="1"/>
          <p:nvPr>
            <p:ph idx="1" type="body"/>
          </p:nvPr>
        </p:nvSpPr>
        <p:spPr>
          <a:xfrm>
            <a:off x="311700" y="1017725"/>
            <a:ext cx="8520600" cy="39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A </a:t>
            </a:r>
            <a:r>
              <a:rPr b="1" lang="pt-BR" sz="15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TORRE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- 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Um dos Avatares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aprimorados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; capaz de se deslocar tanto na horizontal, como </a:t>
            </a:r>
            <a:b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</a:b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na vertical, com limite de até  4 casas.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Movimentação: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Anda até 4 casas na vertical e na horizontal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Ataques: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Apenas na vertical ou na horizontal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Classe: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nível 2     /     Defesa +2     /     Poder +2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5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Valor: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3 pontos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1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26905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31000"/>
              </a:srgbClr>
            </a:outerShdw>
          </a:effectLst>
        </p:spPr>
      </p:pic>
      <p:sp>
        <p:nvSpPr>
          <p:cNvPr id="207" name="Google Shape;207;p21"/>
          <p:cNvSpPr/>
          <p:nvPr/>
        </p:nvSpPr>
        <p:spPr>
          <a:xfrm>
            <a:off x="9525" y="476250"/>
            <a:ext cx="9144000" cy="1143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1"/>
          <p:cNvSpPr txBox="1"/>
          <p:nvPr>
            <p:ph type="title"/>
          </p:nvPr>
        </p:nvSpPr>
        <p:spPr>
          <a:xfrm>
            <a:off x="159300" y="140225"/>
            <a:ext cx="8520600" cy="450300"/>
          </a:xfrm>
          <a:prstGeom prst="rect">
            <a:avLst/>
          </a:prstGeom>
          <a:effectLst>
            <a:outerShdw blurRad="57150" rotWithShape="0" algn="bl" dir="5400000" dist="76200">
              <a:srgbClr val="000000">
                <a:alpha val="6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5B0F00"/>
                </a:solidFill>
              </a:rPr>
              <a:t>BISPO</a:t>
            </a:r>
            <a:endParaRPr b="1">
              <a:solidFill>
                <a:srgbClr val="5B0F00"/>
              </a:solidFill>
            </a:endParaRPr>
          </a:p>
        </p:txBody>
      </p:sp>
      <p:pic>
        <p:nvPicPr>
          <p:cNvPr id="209" name="Google Shape;209;p21"/>
          <p:cNvPicPr preferRelativeResize="0"/>
          <p:nvPr/>
        </p:nvPicPr>
        <p:blipFill rotWithShape="1">
          <a:blip r:embed="rId4">
            <a:alphaModFix/>
          </a:blip>
          <a:srcRect b="5437" l="15885" r="9465" t="7560"/>
          <a:stretch/>
        </p:blipFill>
        <p:spPr>
          <a:xfrm>
            <a:off x="4560425" y="1918815"/>
            <a:ext cx="2298825" cy="349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/>
          <p:cNvPicPr preferRelativeResize="0"/>
          <p:nvPr/>
        </p:nvPicPr>
        <p:blipFill rotWithShape="1">
          <a:blip r:embed="rId5">
            <a:alphaModFix/>
          </a:blip>
          <a:srcRect b="0" l="0" r="11229" t="0"/>
          <a:stretch/>
        </p:blipFill>
        <p:spPr>
          <a:xfrm>
            <a:off x="6803575" y="682700"/>
            <a:ext cx="2298825" cy="47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1"/>
          <p:cNvSpPr txBox="1"/>
          <p:nvPr>
            <p:ph idx="1" type="body"/>
          </p:nvPr>
        </p:nvSpPr>
        <p:spPr>
          <a:xfrm>
            <a:off x="311700" y="1017725"/>
            <a:ext cx="7463700" cy="39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O </a:t>
            </a:r>
            <a:r>
              <a:rPr b="1" lang="pt-BR" sz="15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BISPO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- 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Um dos avatares aprimorados,é uma peça com capacidade de se locomover pela diagonal, contanto que não haja nenhuma peça em seu caminho seja ela aliada ou inimiga e com a capacidade de locomoção máxima de até 3 casas.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Movimentação: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Andar até 3 casas na diagonal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Ataques: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Apenas na diagonal; sem nenhuma peça do mesmo</a:t>
            </a:r>
            <a:b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</a:b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time no meio do caminho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Classe: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nível 2     /     Defesa +2     /     Poder +2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500">
                <a:solidFill>
                  <a:srgbClr val="783F0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Valor:</a:t>
            </a:r>
            <a:r>
              <a:rPr lang="pt-BR" sz="1500">
                <a:solidFill>
                  <a:srgbClr val="783F04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    3 pontos</a:t>
            </a:r>
            <a:endParaRPr sz="1500">
              <a:solidFill>
                <a:srgbClr val="783F04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  <p:pic>
        <p:nvPicPr>
          <p:cNvPr id="212" name="Google Shape;21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2875" y="140225"/>
            <a:ext cx="449419" cy="450299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  <p:pic>
        <p:nvPicPr>
          <p:cNvPr id="213" name="Google Shape;21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4625" y="140225"/>
            <a:ext cx="449419" cy="450299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000000" dist="104775">
              <a:srgbClr val="000000">
                <a:alpha val="78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